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81" r:id="rId2"/>
    <p:sldId id="258" r:id="rId3"/>
    <p:sldId id="280" r:id="rId4"/>
    <p:sldId id="283" r:id="rId5"/>
    <p:sldId id="282" r:id="rId6"/>
    <p:sldId id="284" r:id="rId7"/>
    <p:sldId id="285" r:id="rId8"/>
    <p:sldId id="286" r:id="rId9"/>
    <p:sldId id="287" r:id="rId10"/>
    <p:sldId id="288" r:id="rId11"/>
    <p:sldId id="28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86973" autoAdjust="0"/>
  </p:normalViewPr>
  <p:slideViewPr>
    <p:cSldViewPr snapToGrid="0">
      <p:cViewPr varScale="1">
        <p:scale>
          <a:sx n="71" d="100"/>
          <a:sy n="71" d="100"/>
        </p:scale>
        <p:origin x="1608"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828"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829"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0F362-A761-429F-A518-95033F19C564}" type="datetimeFigureOut">
              <a:rPr lang="en-IN" smtClean="0"/>
              <a:pPr/>
              <a:t>06-04-2024</a:t>
            </a:fld>
            <a:endParaRPr lang="en-IN"/>
          </a:p>
        </p:txBody>
      </p:sp>
      <p:sp>
        <p:nvSpPr>
          <p:cNvPr id="1048830"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831"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32"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833"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E7B28E-05AE-4493-BB71-E6F58AA1D040}" type="slidenum">
              <a:rPr lang="en-IN" smtClean="0"/>
              <a:pPr/>
              <a:t>‹#›</a:t>
            </a:fld>
            <a:endParaRPr lang="en-IN"/>
          </a:p>
        </p:txBody>
      </p:sp>
    </p:spTree>
    <p:extLst>
      <p:ext uri="{BB962C8B-B14F-4D97-AF65-F5344CB8AC3E}">
        <p14:creationId xmlns:p14="http://schemas.microsoft.com/office/powerpoint/2010/main" val="38171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E7B28E-05AE-4493-BB71-E6F58AA1D040}" type="slidenum">
              <a:rPr lang="en-IN" smtClean="0"/>
              <a:pPr/>
              <a:t>1</a:t>
            </a:fld>
            <a:endParaRPr lang="en-IN"/>
          </a:p>
        </p:txBody>
      </p:sp>
    </p:spTree>
    <p:extLst>
      <p:ext uri="{BB962C8B-B14F-4D97-AF65-F5344CB8AC3E}">
        <p14:creationId xmlns:p14="http://schemas.microsoft.com/office/powerpoint/2010/main" val="2947169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E7B28E-05AE-4493-BB71-E6F58AA1D040}" type="slidenum">
              <a:rPr lang="en-IN" smtClean="0"/>
              <a:pPr/>
              <a:t>6</a:t>
            </a:fld>
            <a:endParaRPr lang="en-IN"/>
          </a:p>
        </p:txBody>
      </p:sp>
    </p:spTree>
    <p:extLst>
      <p:ext uri="{BB962C8B-B14F-4D97-AF65-F5344CB8AC3E}">
        <p14:creationId xmlns:p14="http://schemas.microsoft.com/office/powerpoint/2010/main" val="38760170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237AE4-E0EB-4328-AF43-69D401D3C888}"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344065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492606416"/>
      </p:ext>
    </p:extLst>
  </p:cSld>
  <p:clrMapOvr>
    <a:masterClrMapping/>
  </p:clrMapOvr>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12066146"/>
      </p:ext>
    </p:extLst>
  </p:cSld>
  <p:clrMapOvr>
    <a:masterClrMapping/>
  </p:clrMapOvr>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803025828"/>
      </p:ext>
    </p:extLst>
  </p:cSld>
  <p:clrMapOvr>
    <a:masterClrMapping/>
  </p:clrMapOvr>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51535023"/>
      </p:ext>
    </p:extLst>
  </p:cSld>
  <p:clrMapOvr>
    <a:masterClrMapping/>
  </p:clrMapOvr>
  <p:hf sldNum="0"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015061659"/>
      </p:ext>
    </p:extLst>
  </p:cSld>
  <p:clrMapOvr>
    <a:masterClrMapping/>
  </p:clrMapOvr>
  <p:hf sldNum="0"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A610AA-FA7E-49F8-B00C-57292CD2DBBA}"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5881052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BF55A2-E625-46B3-8FE2-80F3445F0A51}"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705197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4CFC-3B2C-44D7-8B8B-08A72C136A16}"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466472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BF8727-16FA-41E7-8EA1-39AA40D363EC}" type="datetime1">
              <a:rPr lang="en-IN" smtClean="0"/>
              <a:pPr/>
              <a:t>06-04-2024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357504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6DD81B-B90B-4FA8-91A9-DF30CB6010B0}"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187377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72C880-E5E2-4E57-B48F-76CD5D972AA2}" type="datetime1">
              <a:rPr lang="en-IN" smtClean="0"/>
              <a:pPr/>
              <a:t>06-04-2024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9522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C7228E-4DD3-4D08-892E-FF0C1CA15D86}" type="datetime1">
              <a:rPr lang="en-IN" smtClean="0"/>
              <a:pPr/>
              <a:t>06-04-2024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676909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7D015D-2719-4763-8E10-47285FB65E83}" type="datetime1">
              <a:rPr lang="en-IN" smtClean="0"/>
              <a:pPr/>
              <a:t>06-04-2024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278507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CEAD9A-0F0C-4633-90D4-342EE9E8360D}"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48318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5EA202-E659-4DDF-A807-0AC805D63DCA}" type="datetime1">
              <a:rPr lang="en-IN" smtClean="0"/>
              <a:pPr/>
              <a:t>06-04-2024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63673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B13CDA5-D545-4675-A882-5DC73767E80D}" type="datetime1">
              <a:rPr lang="en-IN" smtClean="0"/>
              <a:pPr/>
              <a:t>06-04-2024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8B05176-A6D8-4956-B1CD-0AF285E2570E}" type="slidenum">
              <a:rPr lang="en-IN" smtClean="0"/>
              <a:pPr/>
              <a:t>‹#›</a:t>
            </a:fld>
            <a:endParaRPr lang="en-IN"/>
          </a:p>
        </p:txBody>
      </p:sp>
    </p:spTree>
    <p:extLst>
      <p:ext uri="{BB962C8B-B14F-4D97-AF65-F5344CB8AC3E}">
        <p14:creationId xmlns:p14="http://schemas.microsoft.com/office/powerpoint/2010/main" val="22114394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ShreyaC2023/OBJECT_DETECTION" TargetMode="Externa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lexeyAB/darknet/" TargetMode="Externa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A22348-0D2E-5043-C9B4-21B8D3C32DC3}"/>
              </a:ext>
            </a:extLst>
          </p:cNvPr>
          <p:cNvSpPr>
            <a:spLocks noGrp="1"/>
          </p:cNvSpPr>
          <p:nvPr>
            <p:ph type="dt" sz="half" idx="10"/>
          </p:nvPr>
        </p:nvSpPr>
        <p:spPr/>
        <p:txBody>
          <a:bodyPr/>
          <a:lstStyle/>
          <a:p>
            <a:fld id="{357D015D-2719-4763-8E10-47285FB65E83}" type="datetime1">
              <a:rPr lang="en-IN" smtClean="0"/>
              <a:pPr/>
              <a:t>06-04-2024</a:t>
            </a:fld>
            <a:endParaRPr lang="en-IN" dirty="0"/>
          </a:p>
        </p:txBody>
      </p:sp>
      <p:pic>
        <p:nvPicPr>
          <p:cNvPr id="4" name="Picture 3" descr="A close up of a document&#10;&#10;Description automatically generated">
            <a:extLst>
              <a:ext uri="{FF2B5EF4-FFF2-40B4-BE49-F238E27FC236}">
                <a16:creationId xmlns:a16="http://schemas.microsoft.com/office/drawing/2014/main" id="{ECE660F4-6781-DB66-E8F3-003FB52A3A5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27336" y="72503"/>
            <a:ext cx="9600881" cy="1112516"/>
          </a:xfrm>
          <a:prstGeom prst="rect">
            <a:avLst/>
          </a:prstGeom>
          <a:noFill/>
          <a:ln>
            <a:noFill/>
          </a:ln>
        </p:spPr>
      </p:pic>
      <p:sp>
        <p:nvSpPr>
          <p:cNvPr id="6" name="TextBox 5">
            <a:extLst>
              <a:ext uri="{FF2B5EF4-FFF2-40B4-BE49-F238E27FC236}">
                <a16:creationId xmlns:a16="http://schemas.microsoft.com/office/drawing/2014/main" id="{BFF92390-3B80-1FF0-3890-3645A715E494}"/>
              </a:ext>
            </a:extLst>
          </p:cNvPr>
          <p:cNvSpPr txBox="1"/>
          <p:nvPr/>
        </p:nvSpPr>
        <p:spPr>
          <a:xfrm>
            <a:off x="1504258" y="1356647"/>
            <a:ext cx="9600880" cy="504625"/>
          </a:xfrm>
          <a:prstGeom prst="rect">
            <a:avLst/>
          </a:prstGeom>
          <a:noFill/>
        </p:spPr>
        <p:txBody>
          <a:bodyPr wrap="square">
            <a:spAutoFit/>
          </a:bodyPr>
          <a:lstStyle/>
          <a:p>
            <a:pPr algn="ctr">
              <a:lnSpc>
                <a:spcPct val="150000"/>
              </a:lnSpc>
              <a:spcAft>
                <a:spcPts val="800"/>
              </a:spcAft>
            </a:pPr>
            <a:r>
              <a:rPr lang="en-IN" sz="2000" b="1" kern="100" dirty="0">
                <a:effectLst/>
                <a:latin typeface="Times New Roman" panose="02020603050405020304" pitchFamily="18" charset="0"/>
                <a:ea typeface="Calibri" panose="020F0502020204030204" pitchFamily="34" charset="0"/>
                <a:cs typeface="Times New Roman" panose="02020603050405020304" pitchFamily="18" charset="0"/>
              </a:rPr>
              <a:t>DEPARTMENT OF ARTIFICIAL INTELLIGENCE AND DATA SCIENCE</a:t>
            </a:r>
            <a:endParaRPr lang="en-IN" sz="20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060F01BB-73DE-589D-32E0-DA86AC84F9E5}"/>
              </a:ext>
            </a:extLst>
          </p:cNvPr>
          <p:cNvSpPr txBox="1"/>
          <p:nvPr/>
        </p:nvSpPr>
        <p:spPr>
          <a:xfrm>
            <a:off x="3241962" y="2169248"/>
            <a:ext cx="7119649" cy="687368"/>
          </a:xfrm>
          <a:prstGeom prst="rect">
            <a:avLst/>
          </a:prstGeom>
          <a:noFill/>
        </p:spPr>
        <p:txBody>
          <a:bodyPr wrap="square">
            <a:spAutoFit/>
          </a:bodyPr>
          <a:lstStyle/>
          <a:p>
            <a:pPr marL="1052195" marR="5080" indent="-1040130" algn="ctr">
              <a:lnSpc>
                <a:spcPct val="80000"/>
              </a:lnSpc>
              <a:spcBef>
                <a:spcPts val="760"/>
              </a:spcBef>
            </a:pPr>
            <a:r>
              <a:rPr lang="en-US" sz="2000" b="1" spc="5" dirty="0">
                <a:solidFill>
                  <a:srgbClr val="FF0000"/>
                </a:solidFill>
                <a:latin typeface="Times New Roman"/>
                <a:cs typeface="Times New Roman"/>
              </a:rPr>
              <a:t>Artificial Neural Networks and Deep Learning: 21ADG64</a:t>
            </a:r>
          </a:p>
          <a:p>
            <a:pPr marL="1052195" marR="5080" indent="-1040130" algn="ctr">
              <a:lnSpc>
                <a:spcPct val="80000"/>
              </a:lnSpc>
              <a:spcBef>
                <a:spcPts val="760"/>
              </a:spcBef>
            </a:pPr>
            <a:r>
              <a:rPr lang="en-US" sz="2000" b="1" spc="5" dirty="0">
                <a:solidFill>
                  <a:srgbClr val="FF0000"/>
                </a:solidFill>
                <a:latin typeface="Times New Roman"/>
                <a:cs typeface="Times New Roman"/>
              </a:rPr>
              <a:t>LA1 - Seminar </a:t>
            </a:r>
            <a:endParaRPr lang="en-US" sz="2000" dirty="0">
              <a:solidFill>
                <a:srgbClr val="FF0000"/>
              </a:solidFill>
              <a:latin typeface="Times New Roman"/>
              <a:cs typeface="Times New Roman"/>
            </a:endParaRPr>
          </a:p>
        </p:txBody>
      </p:sp>
      <p:sp>
        <p:nvSpPr>
          <p:cNvPr id="10" name="TextBox 9">
            <a:extLst>
              <a:ext uri="{FF2B5EF4-FFF2-40B4-BE49-F238E27FC236}">
                <a16:creationId xmlns:a16="http://schemas.microsoft.com/office/drawing/2014/main" id="{85702FBC-980D-320D-6F0A-680362F85E07}"/>
              </a:ext>
            </a:extLst>
          </p:cNvPr>
          <p:cNvSpPr txBox="1"/>
          <p:nvPr/>
        </p:nvSpPr>
        <p:spPr>
          <a:xfrm>
            <a:off x="3463962" y="3148021"/>
            <a:ext cx="6897649" cy="461665"/>
          </a:xfrm>
          <a:prstGeom prst="rect">
            <a:avLst/>
          </a:prstGeom>
          <a:noFill/>
        </p:spPr>
        <p:txBody>
          <a:bodyPr wrap="square">
            <a:spAutoFit/>
          </a:bodyPr>
          <a:lstStyle/>
          <a:p>
            <a:pPr algn="ctr"/>
            <a:r>
              <a:rPr lang="en-US" sz="2400" b="1" dirty="0">
                <a:solidFill>
                  <a:schemeClr val="dk1"/>
                </a:solidFill>
                <a:latin typeface="Sitka Heading" pitchFamily="2" charset="0"/>
              </a:rPr>
              <a:t>“DEEP LEARNING FOR OBJECT DETECTION”</a:t>
            </a:r>
            <a:endParaRPr lang="en-IN" sz="2400" dirty="0">
              <a:latin typeface="Sitka Heading" pitchFamily="2" charset="0"/>
            </a:endParaRPr>
          </a:p>
        </p:txBody>
      </p:sp>
      <p:sp>
        <p:nvSpPr>
          <p:cNvPr id="14" name="TextBox 13">
            <a:extLst>
              <a:ext uri="{FF2B5EF4-FFF2-40B4-BE49-F238E27FC236}">
                <a16:creationId xmlns:a16="http://schemas.microsoft.com/office/drawing/2014/main" id="{90C8DD4E-DF07-E20F-4439-753A7008841F}"/>
              </a:ext>
            </a:extLst>
          </p:cNvPr>
          <p:cNvSpPr txBox="1"/>
          <p:nvPr/>
        </p:nvSpPr>
        <p:spPr>
          <a:xfrm>
            <a:off x="4997936" y="3860436"/>
            <a:ext cx="2743200" cy="1087477"/>
          </a:xfrm>
          <a:prstGeom prst="rect">
            <a:avLst/>
          </a:prstGeom>
          <a:noFill/>
        </p:spPr>
        <p:txBody>
          <a:bodyPr wrap="square">
            <a:spAutoFit/>
          </a:bodyPr>
          <a:lstStyle/>
          <a:p>
            <a:pPr marL="12700" algn="ctr">
              <a:lnSpc>
                <a:spcPct val="150000"/>
              </a:lnSpc>
              <a:spcBef>
                <a:spcPts val="100"/>
              </a:spcBef>
            </a:pPr>
            <a:r>
              <a:rPr lang="en-US" b="1" spc="-15" dirty="0">
                <a:solidFill>
                  <a:srgbClr val="002060"/>
                </a:solidFill>
                <a:latin typeface="Times New Roman" pitchFamily="18" charset="0"/>
                <a:cs typeface="Times New Roman" pitchFamily="18" charset="0"/>
              </a:rPr>
              <a:t>Presented By</a:t>
            </a:r>
          </a:p>
          <a:p>
            <a:pPr marL="12700" algn="ctr">
              <a:spcBef>
                <a:spcPts val="100"/>
              </a:spcBef>
            </a:pPr>
            <a:r>
              <a:rPr lang="en-US" dirty="0">
                <a:latin typeface="Times New Roman" pitchFamily="18" charset="0"/>
                <a:cs typeface="Times New Roman" pitchFamily="18" charset="0"/>
              </a:rPr>
              <a:t>SHREYA C</a:t>
            </a:r>
            <a:endParaRPr lang="en-US" sz="1800" dirty="0">
              <a:latin typeface="Times New Roman" pitchFamily="18" charset="0"/>
              <a:cs typeface="Times New Roman" pitchFamily="18" charset="0"/>
            </a:endParaRPr>
          </a:p>
          <a:p>
            <a:pPr marL="12700" algn="ctr">
              <a:spcBef>
                <a:spcPts val="100"/>
              </a:spcBef>
            </a:pPr>
            <a:r>
              <a:rPr lang="en-US" sz="1800" dirty="0">
                <a:latin typeface="Times New Roman" pitchFamily="18" charset="0"/>
                <a:cs typeface="Times New Roman" pitchFamily="18" charset="0"/>
              </a:rPr>
              <a:t>[</a:t>
            </a:r>
            <a:r>
              <a:rPr lang="en-US" dirty="0">
                <a:latin typeface="Times New Roman" pitchFamily="18" charset="0"/>
                <a:cs typeface="Times New Roman" pitchFamily="18" charset="0"/>
              </a:rPr>
              <a:t>1NT21AD049</a:t>
            </a:r>
            <a:r>
              <a:rPr lang="en-US" sz="1800" dirty="0">
                <a:latin typeface="Times New Roman" pitchFamily="18" charset="0"/>
                <a:cs typeface="Times New Roman" pitchFamily="18" charset="0"/>
              </a:rPr>
              <a:t>]</a:t>
            </a:r>
          </a:p>
        </p:txBody>
      </p:sp>
      <p:sp>
        <p:nvSpPr>
          <p:cNvPr id="16" name="TextBox 15">
            <a:extLst>
              <a:ext uri="{FF2B5EF4-FFF2-40B4-BE49-F238E27FC236}">
                <a16:creationId xmlns:a16="http://schemas.microsoft.com/office/drawing/2014/main" id="{5503E9DA-CFCD-1FF0-4E68-A332FF4591C6}"/>
              </a:ext>
            </a:extLst>
          </p:cNvPr>
          <p:cNvSpPr txBox="1"/>
          <p:nvPr/>
        </p:nvSpPr>
        <p:spPr>
          <a:xfrm>
            <a:off x="3321536" y="5290996"/>
            <a:ext cx="6096000" cy="873572"/>
          </a:xfrm>
          <a:prstGeom prst="rect">
            <a:avLst/>
          </a:prstGeom>
          <a:noFill/>
        </p:spPr>
        <p:txBody>
          <a:bodyPr wrap="square">
            <a:spAutoFit/>
          </a:bodyPr>
          <a:lstStyle/>
          <a:p>
            <a:pPr marL="12700" algn="ctr">
              <a:lnSpc>
                <a:spcPct val="150000"/>
              </a:lnSpc>
              <a:spcBef>
                <a:spcPts val="100"/>
              </a:spcBef>
            </a:pPr>
            <a:r>
              <a:rPr lang="en-US" b="1" spc="-5" dirty="0">
                <a:solidFill>
                  <a:srgbClr val="002060"/>
                </a:solidFill>
                <a:latin typeface="Times New Roman" pitchFamily="18" charset="0"/>
                <a:cs typeface="Times New Roman" pitchFamily="18" charset="0"/>
              </a:rPr>
              <a:t>Name of the Course Instructor</a:t>
            </a:r>
            <a:br>
              <a:rPr lang="en-US" spc="-5" dirty="0">
                <a:solidFill>
                  <a:schemeClr val="accent3">
                    <a:lumMod val="50000"/>
                  </a:schemeClr>
                </a:solidFill>
                <a:latin typeface="Times New Roman" pitchFamily="18" charset="0"/>
                <a:cs typeface="Times New Roman" pitchFamily="18" charset="0"/>
              </a:rPr>
            </a:br>
            <a:r>
              <a:rPr lang="en-US" dirty="0">
                <a:solidFill>
                  <a:schemeClr val="dk1"/>
                </a:solidFill>
                <a:latin typeface="Times New Roman" pitchFamily="18" charset="0"/>
                <a:ea typeface="Times New Roman"/>
                <a:cs typeface="Times New Roman" pitchFamily="18" charset="0"/>
                <a:sym typeface="Times New Roman"/>
              </a:rPr>
              <a:t>Dr Meenakshi</a:t>
            </a:r>
            <a:endParaRPr lang="en-US" dirty="0">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36867703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BD1684D8-FA89-40DB-6664-0E6CED8B5798}"/>
              </a:ext>
            </a:extLst>
          </p:cNvPr>
          <p:cNvSpPr txBox="1">
            <a:spLocks/>
          </p:cNvSpPr>
          <p:nvPr/>
        </p:nvSpPr>
        <p:spPr>
          <a:xfrm>
            <a:off x="1897707" y="582516"/>
            <a:ext cx="9076281" cy="654032"/>
          </a:xfrm>
          <a:prstGeom prst="rect">
            <a:avLst/>
          </a:prstGeom>
          <a:solidFill>
            <a:schemeClr val="tx2">
              <a:lumMod val="20000"/>
              <a:lumOff val="80000"/>
            </a:schemeClr>
          </a:solidFill>
        </p:spPr>
        <p:style>
          <a:lnRef idx="0">
            <a:schemeClr val="accent2"/>
          </a:lnRef>
          <a:fillRef idx="3">
            <a:schemeClr val="accent2"/>
          </a:fillRef>
          <a:effectRef idx="3">
            <a:schemeClr val="accent2"/>
          </a:effectRef>
          <a:fontRef idx="minor">
            <a:schemeClr val="lt1"/>
          </a:fontRef>
        </p:style>
        <p:txBody>
          <a:bodyPr>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US" sz="3200" dirty="0">
                <a:solidFill>
                  <a:schemeClr val="tx1"/>
                </a:solidFill>
                <a:latin typeface="Arial Black" panose="020B0A04020102020204" pitchFamily="34" charset="0"/>
              </a:rPr>
              <a:t>GITHUB LINK OF PPT AND CODE</a:t>
            </a:r>
            <a:endParaRPr lang="en-IN" sz="3200" dirty="0">
              <a:solidFill>
                <a:schemeClr val="tx1"/>
              </a:solidFill>
              <a:latin typeface="Arial Black" panose="020B0A040201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61B5E78D-987D-D1B4-5059-5E420CFD9C3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41545" y="582516"/>
            <a:ext cx="1655436" cy="654032"/>
          </a:xfrm>
          <a:prstGeom prst="rect">
            <a:avLst/>
          </a:prstGeom>
          <a:noFill/>
          <a:ln>
            <a:noFill/>
          </a:ln>
        </p:spPr>
      </p:pic>
      <p:sp>
        <p:nvSpPr>
          <p:cNvPr id="5" name="TextBox 4">
            <a:extLst>
              <a:ext uri="{FF2B5EF4-FFF2-40B4-BE49-F238E27FC236}">
                <a16:creationId xmlns:a16="http://schemas.microsoft.com/office/drawing/2014/main" id="{6A202377-6682-A350-BFA2-103DE2F74189}"/>
              </a:ext>
            </a:extLst>
          </p:cNvPr>
          <p:cNvSpPr txBox="1"/>
          <p:nvPr/>
        </p:nvSpPr>
        <p:spPr>
          <a:xfrm>
            <a:off x="2987749" y="1903228"/>
            <a:ext cx="8383084" cy="4401205"/>
          </a:xfrm>
          <a:prstGeom prst="rect">
            <a:avLst/>
          </a:prstGeom>
          <a:noFill/>
        </p:spPr>
        <p:txBody>
          <a:bodyPr wrap="square" rtlCol="0">
            <a:spAutoFit/>
          </a:bodyPr>
          <a:lstStyle/>
          <a:p>
            <a:pPr algn="l">
              <a:buFont typeface="Arial" panose="020B0604020202020204" pitchFamily="34" charset="0"/>
              <a:buChar char="•"/>
            </a:pPr>
            <a:r>
              <a:rPr lang="en-US" sz="2800" b="1" i="0" dirty="0">
                <a:solidFill>
                  <a:srgbClr val="0D0D0D"/>
                </a:solidFill>
                <a:effectLst/>
                <a:latin typeface="Söhne"/>
              </a:rPr>
              <a:t>GitHub Link:</a:t>
            </a:r>
            <a:endParaRPr lang="en-US" sz="2800" b="0" i="0" dirty="0">
              <a:solidFill>
                <a:srgbClr val="0D0D0D"/>
              </a:solidFill>
              <a:effectLst/>
              <a:latin typeface="Söhne"/>
            </a:endParaRPr>
          </a:p>
          <a:p>
            <a:pPr algn="l"/>
            <a:r>
              <a:rPr lang="en-IN" sz="2800" b="0" i="0" dirty="0">
                <a:solidFill>
                  <a:srgbClr val="0D0D0D"/>
                </a:solidFill>
                <a:effectLst/>
                <a:latin typeface="Söhne"/>
              </a:rPr>
              <a:t>(</a:t>
            </a:r>
            <a:r>
              <a:rPr lang="en-IN" sz="2800" b="0" i="0" u="none" strike="noStrike" dirty="0">
                <a:effectLst/>
                <a:latin typeface="Söhne"/>
                <a:hlinkClick r:id="rId3"/>
              </a:rPr>
              <a:t>https://github.com/ShreyaC2023/OBJECT_DETECTION</a:t>
            </a:r>
            <a:r>
              <a:rPr lang="en-IN" sz="2800" b="0" i="0" dirty="0">
                <a:solidFill>
                  <a:srgbClr val="0D0D0D"/>
                </a:solidFill>
                <a:effectLst/>
                <a:latin typeface="Söhne"/>
              </a:rPr>
              <a:t>)</a:t>
            </a:r>
          </a:p>
          <a:p>
            <a:pPr algn="l"/>
            <a:endParaRPr lang="en-IN" sz="2800" dirty="0">
              <a:solidFill>
                <a:srgbClr val="0D0D0D"/>
              </a:solidFill>
              <a:latin typeface="Söhne"/>
            </a:endParaRPr>
          </a:p>
          <a:p>
            <a:pPr algn="l"/>
            <a:r>
              <a:rPr lang="en-US" sz="2800" b="1" dirty="0">
                <a:solidFill>
                  <a:srgbClr val="0D0D0D"/>
                </a:solidFill>
                <a:latin typeface="Söhne"/>
              </a:rPr>
              <a:t>T</a:t>
            </a:r>
            <a:r>
              <a:rPr lang="en-US" sz="2800" b="1" i="0" dirty="0">
                <a:solidFill>
                  <a:srgbClr val="0D0D0D"/>
                </a:solidFill>
                <a:effectLst/>
                <a:latin typeface="Söhne"/>
              </a:rPr>
              <a:t>he provided GitHub link includes the following files:</a:t>
            </a:r>
          </a:p>
          <a:p>
            <a:pPr algn="l">
              <a:buFont typeface="Arial" panose="020B0604020202020204" pitchFamily="34" charset="0"/>
              <a:buChar char="•"/>
            </a:pPr>
            <a:r>
              <a:rPr lang="en-US" sz="2800" b="0" i="0" dirty="0">
                <a:solidFill>
                  <a:srgbClr val="0D0D0D"/>
                </a:solidFill>
                <a:effectLst/>
                <a:latin typeface="Söhne"/>
              </a:rPr>
              <a:t>Code</a:t>
            </a:r>
          </a:p>
          <a:p>
            <a:pPr algn="l">
              <a:buFont typeface="Arial" panose="020B0604020202020204" pitchFamily="34" charset="0"/>
              <a:buChar char="•"/>
            </a:pPr>
            <a:r>
              <a:rPr lang="en-US" sz="2800" b="0" i="0" dirty="0">
                <a:solidFill>
                  <a:srgbClr val="0D0D0D"/>
                </a:solidFill>
                <a:effectLst/>
                <a:latin typeface="Söhne"/>
              </a:rPr>
              <a:t>PPT</a:t>
            </a:r>
          </a:p>
          <a:p>
            <a:pPr algn="l">
              <a:buFont typeface="Arial" panose="020B0604020202020204" pitchFamily="34" charset="0"/>
              <a:buChar char="•"/>
            </a:pPr>
            <a:r>
              <a:rPr lang="en-US" sz="2800" b="0" i="0" dirty="0">
                <a:solidFill>
                  <a:srgbClr val="0D0D0D"/>
                </a:solidFill>
                <a:effectLst/>
                <a:latin typeface="Söhne"/>
              </a:rPr>
              <a:t>README</a:t>
            </a:r>
          </a:p>
          <a:p>
            <a:pPr algn="l"/>
            <a:endParaRPr lang="en-US" sz="2800" b="0" i="0" dirty="0">
              <a:solidFill>
                <a:srgbClr val="0D0D0D"/>
              </a:solidFill>
              <a:effectLst/>
              <a:latin typeface="Söhne"/>
            </a:endParaRPr>
          </a:p>
          <a:p>
            <a:pPr algn="l">
              <a:buFont typeface="Arial" panose="020B0604020202020204" pitchFamily="34" charset="0"/>
              <a:buChar char="•"/>
            </a:pPr>
            <a:endParaRPr lang="en-US" sz="2800" dirty="0">
              <a:solidFill>
                <a:srgbClr val="0D0D0D"/>
              </a:solidFill>
              <a:latin typeface="Söhne"/>
            </a:endParaRPr>
          </a:p>
          <a:p>
            <a:pPr algn="l"/>
            <a:endParaRPr lang="en-US" sz="2800" b="0" i="0" dirty="0">
              <a:solidFill>
                <a:srgbClr val="0D0D0D"/>
              </a:solidFill>
              <a:effectLst/>
              <a:latin typeface="Söhne"/>
            </a:endParaRPr>
          </a:p>
        </p:txBody>
      </p:sp>
    </p:spTree>
    <p:extLst>
      <p:ext uri="{BB962C8B-B14F-4D97-AF65-F5344CB8AC3E}">
        <p14:creationId xmlns:p14="http://schemas.microsoft.com/office/powerpoint/2010/main" val="2674492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BB852B42-724F-DAC2-E76D-3F051CA176A4}"/>
              </a:ext>
            </a:extLst>
          </p:cNvPr>
          <p:cNvSpPr txBox="1">
            <a:spLocks/>
          </p:cNvSpPr>
          <p:nvPr/>
        </p:nvSpPr>
        <p:spPr>
          <a:xfrm>
            <a:off x="1897707" y="582516"/>
            <a:ext cx="9076281" cy="654032"/>
          </a:xfrm>
          <a:prstGeom prst="rect">
            <a:avLst/>
          </a:prstGeom>
          <a:solidFill>
            <a:schemeClr val="tx2">
              <a:lumMod val="20000"/>
              <a:lumOff val="80000"/>
            </a:schemeClr>
          </a:solidFill>
        </p:spPr>
        <p:style>
          <a:lnRef idx="0">
            <a:schemeClr val="accent2"/>
          </a:lnRef>
          <a:fillRef idx="3">
            <a:schemeClr val="accent2"/>
          </a:fillRef>
          <a:effectRef idx="3">
            <a:schemeClr val="accent2"/>
          </a:effectRef>
          <a:fontRef idx="minor">
            <a:schemeClr val="lt1"/>
          </a:fontRef>
        </p:style>
        <p:txBody>
          <a:bodyPr>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dirty="0">
                <a:solidFill>
                  <a:schemeClr val="tx1"/>
                </a:solidFill>
                <a:latin typeface="Arial Black" panose="020B0A04020102020204" pitchFamily="34" charset="0"/>
              </a:rPr>
              <a:t>REFERENCES</a:t>
            </a:r>
          </a:p>
        </p:txBody>
      </p:sp>
      <p:pic>
        <p:nvPicPr>
          <p:cNvPr id="4" name="Picture 3" descr="A blue and white logo&#10;&#10;Description automatically generated">
            <a:extLst>
              <a:ext uri="{FF2B5EF4-FFF2-40B4-BE49-F238E27FC236}">
                <a16:creationId xmlns:a16="http://schemas.microsoft.com/office/drawing/2014/main" id="{94C50F5E-BC6A-17D5-BB3F-A72DCB60A10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7531" y="582516"/>
            <a:ext cx="1655436" cy="654032"/>
          </a:xfrm>
          <a:prstGeom prst="rect">
            <a:avLst/>
          </a:prstGeom>
          <a:noFill/>
          <a:ln>
            <a:noFill/>
          </a:ln>
        </p:spPr>
      </p:pic>
      <p:sp>
        <p:nvSpPr>
          <p:cNvPr id="5" name="TextBox 4">
            <a:extLst>
              <a:ext uri="{FF2B5EF4-FFF2-40B4-BE49-F238E27FC236}">
                <a16:creationId xmlns:a16="http://schemas.microsoft.com/office/drawing/2014/main" id="{AD4E8AD0-DF6F-9D36-5E0A-A3F9EC202E31}"/>
              </a:ext>
            </a:extLst>
          </p:cNvPr>
          <p:cNvSpPr txBox="1"/>
          <p:nvPr/>
        </p:nvSpPr>
        <p:spPr>
          <a:xfrm>
            <a:off x="3604436" y="2254102"/>
            <a:ext cx="7680335" cy="3268395"/>
          </a:xfrm>
          <a:prstGeom prst="rect">
            <a:avLst/>
          </a:prstGeom>
          <a:noFill/>
        </p:spPr>
        <p:txBody>
          <a:bodyPr wrap="square" rtlCol="0">
            <a:spAutoFit/>
          </a:bodyPr>
          <a:lstStyle/>
          <a:p>
            <a:pPr algn="l">
              <a:lnSpc>
                <a:spcPct val="150000"/>
              </a:lnSpc>
              <a:buFont typeface="Arial" panose="020B0604020202020204" pitchFamily="34" charset="0"/>
              <a:buChar char="•"/>
            </a:pPr>
            <a:r>
              <a:rPr lang="en-IN" sz="2000" b="0" i="0" dirty="0">
                <a:solidFill>
                  <a:srgbClr val="0D0D0D"/>
                </a:solidFill>
                <a:effectLst/>
                <a:latin typeface="Sitka Display Semibold" pitchFamily="2" charset="0"/>
              </a:rPr>
              <a:t>GitHub Repository: </a:t>
            </a:r>
            <a:r>
              <a:rPr lang="en-IN" sz="2000" b="0" i="0" dirty="0" err="1">
                <a:solidFill>
                  <a:srgbClr val="0D0D0D"/>
                </a:solidFill>
                <a:effectLst/>
                <a:latin typeface="Sitka Display Semibold" pitchFamily="2" charset="0"/>
              </a:rPr>
              <a:t>AlexeyAB</a:t>
            </a:r>
            <a:r>
              <a:rPr lang="en-IN" sz="2000" b="0" i="0" dirty="0">
                <a:solidFill>
                  <a:srgbClr val="0D0D0D"/>
                </a:solidFill>
                <a:effectLst/>
                <a:latin typeface="Sitka Display Semibold" pitchFamily="2" charset="0"/>
              </a:rPr>
              <a:t>, "Darknet" (</a:t>
            </a:r>
            <a:r>
              <a:rPr lang="en-IN" sz="2000" b="0" i="0" u="none" strike="noStrike" dirty="0">
                <a:solidFill>
                  <a:srgbClr val="0D0D0D"/>
                </a:solidFill>
                <a:effectLst/>
                <a:latin typeface="Sitka Display Semibold" pitchFamily="2" charset="0"/>
                <a:hlinkClick r:id="rId3"/>
              </a:rPr>
              <a:t>https://github.com/AlexeyAB/darknet/</a:t>
            </a:r>
            <a:r>
              <a:rPr lang="en-IN" sz="2000" b="0" i="0" dirty="0">
                <a:solidFill>
                  <a:srgbClr val="0D0D0D"/>
                </a:solidFill>
                <a:effectLst/>
                <a:latin typeface="Sitka Display Semibold" pitchFamily="2" charset="0"/>
              </a:rPr>
              <a:t>).</a:t>
            </a:r>
          </a:p>
          <a:p>
            <a:pPr>
              <a:lnSpc>
                <a:spcPct val="150000"/>
              </a:lnSpc>
              <a:buFont typeface="Arial" panose="020B0604020202020204" pitchFamily="34" charset="0"/>
              <a:buChar char="•"/>
            </a:pPr>
            <a:r>
              <a:rPr lang="en-US" sz="2000" b="0" i="0" dirty="0">
                <a:solidFill>
                  <a:srgbClr val="0D0D0D"/>
                </a:solidFill>
                <a:effectLst/>
                <a:latin typeface="Sitka Display Semibold" pitchFamily="2" charset="0"/>
              </a:rPr>
              <a:t>Community forums and discussions for troubleshooting and learning.</a:t>
            </a:r>
          </a:p>
          <a:p>
            <a:pPr>
              <a:lnSpc>
                <a:spcPct val="150000"/>
              </a:lnSpc>
              <a:buFont typeface="Arial" panose="020B0604020202020204" pitchFamily="34" charset="0"/>
              <a:buChar char="•"/>
            </a:pPr>
            <a:r>
              <a:rPr lang="en-US" sz="2000" b="0" i="0" dirty="0">
                <a:solidFill>
                  <a:srgbClr val="0D0D0D"/>
                </a:solidFill>
                <a:effectLst/>
                <a:latin typeface="Sitka Display Semibold" pitchFamily="2" charset="0"/>
              </a:rPr>
              <a:t>Machine Learning Hub YouTube channel: Referenced videos for supplementary learning and insights into object detection methodologies.</a:t>
            </a:r>
          </a:p>
          <a:p>
            <a:pPr algn="l">
              <a:lnSpc>
                <a:spcPct val="150000"/>
              </a:lnSpc>
              <a:buFont typeface="Arial" panose="020B0604020202020204" pitchFamily="34" charset="0"/>
              <a:buChar char="•"/>
            </a:pPr>
            <a:endParaRPr lang="en-IN" sz="2000" b="0" i="0" dirty="0">
              <a:solidFill>
                <a:srgbClr val="0D0D0D"/>
              </a:solidFill>
              <a:effectLst/>
              <a:latin typeface="Sitka Display Semibold" pitchFamily="2" charset="0"/>
            </a:endParaRPr>
          </a:p>
        </p:txBody>
      </p:sp>
    </p:spTree>
    <p:extLst>
      <p:ext uri="{BB962C8B-B14F-4D97-AF65-F5344CB8AC3E}">
        <p14:creationId xmlns:p14="http://schemas.microsoft.com/office/powerpoint/2010/main" val="1888798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3" name="Title 3"/>
          <p:cNvSpPr>
            <a:spLocks noGrp="1"/>
          </p:cNvSpPr>
          <p:nvPr>
            <p:ph type="title"/>
          </p:nvPr>
        </p:nvSpPr>
        <p:spPr>
          <a:xfrm>
            <a:off x="1897707" y="582516"/>
            <a:ext cx="9076281" cy="654032"/>
          </a:xfrm>
          <a:solidFill>
            <a:schemeClr val="tx2">
              <a:lumMod val="20000"/>
              <a:lumOff val="80000"/>
            </a:schemeClr>
          </a:solidFill>
        </p:spPr>
        <p:style>
          <a:lnRef idx="0">
            <a:schemeClr val="accent2"/>
          </a:lnRef>
          <a:fillRef idx="3">
            <a:schemeClr val="accent2"/>
          </a:fillRef>
          <a:effectRef idx="3">
            <a:schemeClr val="accent2"/>
          </a:effectRef>
          <a:fontRef idx="minor">
            <a:schemeClr val="lt1"/>
          </a:fontRef>
        </p:style>
        <p:txBody>
          <a:bodyPr>
            <a:noAutofit/>
          </a:bodyPr>
          <a:lstStyle/>
          <a:p>
            <a:pPr algn="ctr"/>
            <a:r>
              <a:rPr lang="en-IN" dirty="0">
                <a:solidFill>
                  <a:schemeClr val="tx1"/>
                </a:solidFill>
                <a:latin typeface="Arial Black" panose="020B0A04020102020204" pitchFamily="34" charset="0"/>
              </a:rPr>
              <a:t>CONTENTS</a:t>
            </a:r>
          </a:p>
        </p:txBody>
      </p:sp>
      <p:sp>
        <p:nvSpPr>
          <p:cNvPr id="8" name="Content Placeholder 2"/>
          <p:cNvSpPr>
            <a:spLocks noGrp="1"/>
          </p:cNvSpPr>
          <p:nvPr>
            <p:ph idx="1"/>
          </p:nvPr>
        </p:nvSpPr>
        <p:spPr/>
        <p:txBody>
          <a:bodyPr>
            <a:normAutofit/>
          </a:bodyPr>
          <a:lstStyle/>
          <a:p>
            <a:pPr algn="l">
              <a:buFont typeface="+mj-lt"/>
              <a:buAutoNum type="arabicPeriod"/>
            </a:pPr>
            <a:r>
              <a:rPr lang="en-US" sz="2400" b="0" i="0" dirty="0">
                <a:solidFill>
                  <a:srgbClr val="0D0D0D"/>
                </a:solidFill>
                <a:effectLst/>
                <a:latin typeface="Sitka Heading Semibold" pitchFamily="2" charset="0"/>
              </a:rPr>
              <a:t>Introduction and Motivation</a:t>
            </a:r>
          </a:p>
          <a:p>
            <a:pPr algn="l">
              <a:buFont typeface="+mj-lt"/>
              <a:buAutoNum type="arabicPeriod"/>
            </a:pPr>
            <a:r>
              <a:rPr lang="en-US" sz="2400" b="0" i="0" dirty="0">
                <a:solidFill>
                  <a:srgbClr val="0D0D0D"/>
                </a:solidFill>
                <a:effectLst/>
                <a:latin typeface="Sitka Heading Semibold" pitchFamily="2" charset="0"/>
              </a:rPr>
              <a:t>Methodology and Approach</a:t>
            </a:r>
          </a:p>
          <a:p>
            <a:pPr algn="l">
              <a:buFont typeface="+mj-lt"/>
              <a:buAutoNum type="arabicPeriod"/>
            </a:pPr>
            <a:r>
              <a:rPr lang="en-US" sz="2400" b="0" i="0" dirty="0">
                <a:solidFill>
                  <a:srgbClr val="0D0D0D"/>
                </a:solidFill>
                <a:effectLst/>
                <a:latin typeface="Sitka Heading Semibold" pitchFamily="2" charset="0"/>
              </a:rPr>
              <a:t>Results and Analysis</a:t>
            </a:r>
          </a:p>
          <a:p>
            <a:pPr algn="l">
              <a:buFont typeface="+mj-lt"/>
              <a:buAutoNum type="arabicPeriod"/>
            </a:pPr>
            <a:r>
              <a:rPr lang="en-US" sz="2400" b="0" i="0" dirty="0">
                <a:solidFill>
                  <a:srgbClr val="0D0D0D"/>
                </a:solidFill>
                <a:effectLst/>
                <a:latin typeface="Sitka Heading Semibold" pitchFamily="2" charset="0"/>
              </a:rPr>
              <a:t>Conclusion and Future Recommendations</a:t>
            </a:r>
          </a:p>
          <a:p>
            <a:pPr algn="l">
              <a:buFont typeface="+mj-lt"/>
              <a:buAutoNum type="arabicPeriod"/>
            </a:pPr>
            <a:r>
              <a:rPr lang="en-US" sz="2400" dirty="0">
                <a:solidFill>
                  <a:srgbClr val="0D0D0D"/>
                </a:solidFill>
                <a:latin typeface="Sitka Heading Semibold" pitchFamily="2" charset="0"/>
              </a:rPr>
              <a:t>Demo video of code</a:t>
            </a:r>
          </a:p>
          <a:p>
            <a:pPr algn="l">
              <a:buFont typeface="+mj-lt"/>
              <a:buAutoNum type="arabicPeriod"/>
            </a:pPr>
            <a:r>
              <a:rPr lang="en-US" sz="2400" b="0" i="0" dirty="0" err="1">
                <a:solidFill>
                  <a:srgbClr val="0D0D0D"/>
                </a:solidFill>
                <a:effectLst/>
                <a:latin typeface="Sitka Heading Semibold" pitchFamily="2" charset="0"/>
              </a:rPr>
              <a:t>Github</a:t>
            </a:r>
            <a:r>
              <a:rPr lang="en-US" sz="2400" b="0" i="0" dirty="0">
                <a:solidFill>
                  <a:srgbClr val="0D0D0D"/>
                </a:solidFill>
                <a:effectLst/>
                <a:latin typeface="Sitka Heading Semibold" pitchFamily="2" charset="0"/>
              </a:rPr>
              <a:t> link of PPT and Code</a:t>
            </a:r>
          </a:p>
          <a:p>
            <a:pPr algn="l">
              <a:buFont typeface="+mj-lt"/>
              <a:buAutoNum type="arabicPeriod"/>
            </a:pPr>
            <a:r>
              <a:rPr lang="en-US" sz="2400" dirty="0">
                <a:solidFill>
                  <a:srgbClr val="0D0D0D"/>
                </a:solidFill>
                <a:latin typeface="Sitka Heading Semibold" pitchFamily="2" charset="0"/>
              </a:rPr>
              <a:t>References </a:t>
            </a:r>
            <a:endParaRPr lang="en-US" sz="2400" b="0" i="0" dirty="0">
              <a:solidFill>
                <a:srgbClr val="0D0D0D"/>
              </a:solidFill>
              <a:effectLst/>
              <a:latin typeface="Sitka Heading Semibold" pitchFamily="2" charset="0"/>
            </a:endParaRPr>
          </a:p>
        </p:txBody>
      </p:sp>
      <p:pic>
        <p:nvPicPr>
          <p:cNvPr id="2" name="Picture 1" descr="A blue and white logo&#10;&#10;Description automatically generated">
            <a:extLst>
              <a:ext uri="{FF2B5EF4-FFF2-40B4-BE49-F238E27FC236}">
                <a16:creationId xmlns:a16="http://schemas.microsoft.com/office/drawing/2014/main" id="{5C59E28A-6D7B-A288-4950-971820AD0A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6364" y="582516"/>
            <a:ext cx="1551343" cy="6540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a:solidFill>
                  <a:schemeClr val="tx1"/>
                </a:solidFill>
                <a:latin typeface="+mj-lt"/>
                <a:cs typeface="Times New Roman" pitchFamily="18" charset="0"/>
              </a:rPr>
              <a:t>INTRODUCTION</a:t>
            </a:r>
          </a:p>
        </p:txBody>
      </p:sp>
      <p:sp>
        <p:nvSpPr>
          <p:cNvPr id="7" name="Content Placeholder 6"/>
          <p:cNvSpPr>
            <a:spLocks noGrp="1"/>
          </p:cNvSpPr>
          <p:nvPr>
            <p:ph idx="1"/>
          </p:nvPr>
        </p:nvSpPr>
        <p:spPr>
          <a:xfrm>
            <a:off x="2334409" y="1430767"/>
            <a:ext cx="9520517" cy="5131398"/>
          </a:xfrm>
        </p:spPr>
        <p:txBody>
          <a:bodyPr>
            <a:noAutofit/>
          </a:bodyPr>
          <a:lstStyle/>
          <a:p>
            <a:r>
              <a:rPr lang="en-US" sz="2000" b="1" dirty="0">
                <a:latin typeface="Sitka Display" pitchFamily="2" charset="0"/>
              </a:rPr>
              <a:t>OBJECT </a:t>
            </a:r>
            <a:r>
              <a:rPr lang="en-US" sz="2000" b="1" dirty="0">
                <a:solidFill>
                  <a:schemeClr val="tx1"/>
                </a:solidFill>
                <a:latin typeface="Sitka Display" pitchFamily="2" charset="0"/>
              </a:rPr>
              <a:t>DETECTION</a:t>
            </a:r>
            <a:br>
              <a:rPr lang="en-US" sz="2000" dirty="0">
                <a:latin typeface="Sitka Display" pitchFamily="2" charset="0"/>
              </a:rPr>
            </a:br>
            <a:r>
              <a:rPr lang="en-US" sz="2000" b="0" i="0" dirty="0">
                <a:solidFill>
                  <a:srgbClr val="0D0D0D"/>
                </a:solidFill>
                <a:effectLst/>
                <a:latin typeface="Sitka Display" pitchFamily="2" charset="0"/>
              </a:rPr>
              <a:t>Object detection is a computer vision task that involves identifying and locating objects within images or video frames. It's like teaching a computer to recognize and label different items within visual content, much like how humans can distinguish between various objects in a scene.</a:t>
            </a:r>
          </a:p>
          <a:p>
            <a:r>
              <a:rPr lang="en-US" sz="2000" b="1" i="0" dirty="0">
                <a:solidFill>
                  <a:srgbClr val="0D0D0D"/>
                </a:solidFill>
                <a:effectLst/>
                <a:latin typeface="Sitka Display" pitchFamily="2" charset="0"/>
              </a:rPr>
              <a:t>Traditional Methods of Object Detection:</a:t>
            </a:r>
          </a:p>
          <a:p>
            <a:pPr algn="l">
              <a:buFont typeface="+mj-lt"/>
              <a:buAutoNum type="arabicPeriod"/>
            </a:pPr>
            <a:r>
              <a:rPr lang="en-US" sz="2000" b="1" i="0" dirty="0">
                <a:solidFill>
                  <a:srgbClr val="0D0D0D"/>
                </a:solidFill>
                <a:effectLst/>
                <a:latin typeface="Sitka Display" pitchFamily="2" charset="0"/>
              </a:rPr>
              <a:t>Sliding Window Technique:</a:t>
            </a:r>
            <a:r>
              <a:rPr lang="en-US" sz="2000" b="0" i="0" dirty="0">
                <a:solidFill>
                  <a:srgbClr val="0D0D0D"/>
                </a:solidFill>
                <a:effectLst/>
                <a:latin typeface="Sitka Display" pitchFamily="2" charset="0"/>
              </a:rPr>
              <a:t> Iteratively applied classifiers to overlapping regions of the image, leading to inefficiency.</a:t>
            </a:r>
          </a:p>
          <a:p>
            <a:pPr algn="l">
              <a:buFont typeface="+mj-lt"/>
              <a:buAutoNum type="arabicPeriod"/>
            </a:pPr>
            <a:r>
              <a:rPr lang="en-US" sz="2000" b="1" i="0" dirty="0">
                <a:solidFill>
                  <a:srgbClr val="0D0D0D"/>
                </a:solidFill>
                <a:effectLst/>
                <a:latin typeface="Sitka Display" pitchFamily="2" charset="0"/>
              </a:rPr>
              <a:t>Region-Based Approaches:</a:t>
            </a:r>
            <a:r>
              <a:rPr lang="en-US" sz="2000" b="0" i="0" dirty="0">
                <a:solidFill>
                  <a:srgbClr val="0D0D0D"/>
                </a:solidFill>
                <a:effectLst/>
                <a:latin typeface="Sitka Display" pitchFamily="2" charset="0"/>
              </a:rPr>
              <a:t> Proposed regions of interest were separately classified, involving multiple stages of processing.</a:t>
            </a:r>
          </a:p>
          <a:p>
            <a:pPr algn="l"/>
            <a:r>
              <a:rPr lang="en-US" sz="2000" b="1" i="0" dirty="0">
                <a:solidFill>
                  <a:srgbClr val="0D0D0D"/>
                </a:solidFill>
                <a:effectLst/>
                <a:latin typeface="Sitka Display" pitchFamily="2" charset="0"/>
              </a:rPr>
              <a:t>Deep Learning Method using YOLO (You Only Look Once):</a:t>
            </a:r>
          </a:p>
          <a:p>
            <a:pPr algn="l">
              <a:buFont typeface="+mj-lt"/>
              <a:buAutoNum type="arabicPeriod"/>
            </a:pPr>
            <a:r>
              <a:rPr lang="en-US" sz="2000" b="1" i="0" dirty="0">
                <a:solidFill>
                  <a:srgbClr val="0D0D0D"/>
                </a:solidFill>
                <a:effectLst/>
                <a:latin typeface="Sitka Display" pitchFamily="2" charset="0"/>
              </a:rPr>
              <a:t>Single-Pass Inference:</a:t>
            </a:r>
            <a:r>
              <a:rPr lang="en-US" sz="2000" b="0" i="0" dirty="0">
                <a:solidFill>
                  <a:srgbClr val="0D0D0D"/>
                </a:solidFill>
                <a:effectLst/>
                <a:latin typeface="Sitka Display" pitchFamily="2" charset="0"/>
              </a:rPr>
              <a:t> Processes the entire image once, directly predicting bounding boxes and class probabilities.</a:t>
            </a:r>
          </a:p>
          <a:p>
            <a:pPr algn="l">
              <a:buFont typeface="+mj-lt"/>
              <a:buAutoNum type="arabicPeriod"/>
            </a:pPr>
            <a:r>
              <a:rPr lang="en-US" sz="2000" b="1" i="0" dirty="0">
                <a:solidFill>
                  <a:srgbClr val="0D0D0D"/>
                </a:solidFill>
                <a:effectLst/>
                <a:latin typeface="Sitka Display" pitchFamily="2" charset="0"/>
              </a:rPr>
              <a:t>Unified Framework:</a:t>
            </a:r>
            <a:r>
              <a:rPr lang="en-US" sz="2000" b="0" i="0" dirty="0">
                <a:solidFill>
                  <a:srgbClr val="0D0D0D"/>
                </a:solidFill>
                <a:effectLst/>
                <a:latin typeface="Sitka Display" pitchFamily="2" charset="0"/>
              </a:rPr>
              <a:t> Simultaneously performs object localization and classification in a single step.</a:t>
            </a:r>
          </a:p>
          <a:p>
            <a:pPr marL="0" indent="0">
              <a:buNone/>
            </a:pPr>
            <a:br>
              <a:rPr lang="en-US" sz="2000" b="0" i="0" dirty="0">
                <a:solidFill>
                  <a:srgbClr val="0D0D0D"/>
                </a:solidFill>
                <a:effectLst/>
                <a:latin typeface="Sitka Display" pitchFamily="2" charset="0"/>
              </a:rPr>
            </a:br>
            <a:endParaRPr lang="en-US" sz="2000" dirty="0">
              <a:solidFill>
                <a:srgbClr val="0D0D0D"/>
              </a:solidFill>
              <a:latin typeface="Sitka Display" pitchFamily="2" charset="0"/>
            </a:endParaRPr>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108124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D8034-2731-24AE-621A-DF9CCB1CA65D}"/>
              </a:ext>
            </a:extLst>
          </p:cNvPr>
          <p:cNvSpPr>
            <a:spLocks noGrp="1"/>
          </p:cNvSpPr>
          <p:nvPr>
            <p:ph type="title"/>
          </p:nvPr>
        </p:nvSpPr>
        <p:spPr>
          <a:xfrm>
            <a:off x="2596208" y="1559858"/>
            <a:ext cx="8911687" cy="5152913"/>
          </a:xfrm>
        </p:spPr>
        <p:txBody>
          <a:bodyPr>
            <a:noAutofit/>
          </a:bodyPr>
          <a:lstStyle/>
          <a:p>
            <a:r>
              <a:rPr lang="en-IN" sz="2000" b="1" dirty="0">
                <a:latin typeface="Calibri" panose="020F0502020204030204" pitchFamily="34" charset="0"/>
                <a:ea typeface="Calibri" panose="020F0502020204030204" pitchFamily="34" charset="0"/>
                <a:cs typeface="Calibri" panose="020F0502020204030204" pitchFamily="34" charset="0"/>
              </a:rPr>
              <a:t>WHAT IS YOLO?</a:t>
            </a:r>
            <a:br>
              <a:rPr lang="en-IN" sz="2000" dirty="0">
                <a:latin typeface="Calibri" panose="020F0502020204030204" pitchFamily="34" charset="0"/>
                <a:ea typeface="Calibri" panose="020F0502020204030204" pitchFamily="34" charset="0"/>
                <a:cs typeface="Calibri" panose="020F0502020204030204" pitchFamily="34" charset="0"/>
              </a:rPr>
            </a:br>
            <a:r>
              <a:rPr lang="en-US" sz="2000" dirty="0">
                <a:latin typeface="Sitka Banner Semibold" pitchFamily="2" charset="0"/>
                <a:ea typeface="Calibri" panose="020F0502020204030204" pitchFamily="34" charset="0"/>
                <a:cs typeface="Calibri" panose="020F0502020204030204" pitchFamily="34" charset="0"/>
              </a:rPr>
              <a:t>YOLO, short for "You Only Look Once," is a state-of-the-art object detection algorithm. Unlike traditional object detection methods that require multiple passes through an image or video frame, YOLO processes the entire image once, directly predicting bounding boxes and class probabilities. This approach enables real-time or near real-time object detection, making it ideal for applications such as autonomous driving, surveillance, and robotics. YOLO's unified framework combines object localization and classification in a single step, resulting in faster inference and high accuracy, even in complex scenes.</a:t>
            </a:r>
            <a:br>
              <a:rPr lang="en-US" sz="2000" dirty="0">
                <a:latin typeface="Sitka Banner Semibold" pitchFamily="2" charset="0"/>
                <a:ea typeface="Calibri" panose="020F0502020204030204" pitchFamily="34" charset="0"/>
                <a:cs typeface="Calibri" panose="020F0502020204030204" pitchFamily="34" charset="0"/>
              </a:rPr>
            </a:br>
            <a:br>
              <a:rPr lang="en-US" sz="2000" dirty="0">
                <a:latin typeface="Calibri" panose="020F0502020204030204" pitchFamily="34" charset="0"/>
                <a:ea typeface="Calibri" panose="020F0502020204030204" pitchFamily="34" charset="0"/>
                <a:cs typeface="Calibri" panose="020F0502020204030204" pitchFamily="34" charset="0"/>
              </a:rPr>
            </a:br>
            <a:r>
              <a:rPr lang="en-US" sz="2000" b="1" dirty="0">
                <a:latin typeface="Calibri" panose="020F0502020204030204" pitchFamily="34" charset="0"/>
                <a:ea typeface="Calibri" panose="020F0502020204030204" pitchFamily="34" charset="0"/>
                <a:cs typeface="Calibri" panose="020F0502020204030204" pitchFamily="34" charset="0"/>
              </a:rPr>
              <a:t>WHAT IS DARKNET?</a:t>
            </a:r>
            <a:br>
              <a:rPr lang="en-US" sz="2000" dirty="0">
                <a:latin typeface="Calibri" panose="020F0502020204030204" pitchFamily="34" charset="0"/>
                <a:ea typeface="Calibri" panose="020F0502020204030204" pitchFamily="34" charset="0"/>
                <a:cs typeface="Calibri" panose="020F0502020204030204" pitchFamily="34" charset="0"/>
              </a:rPr>
            </a:br>
            <a:r>
              <a:rPr lang="en-US" sz="2000" dirty="0">
                <a:latin typeface="Sitka Banner Semibold" pitchFamily="2" charset="0"/>
                <a:ea typeface="Calibri" panose="020F0502020204030204" pitchFamily="34" charset="0"/>
                <a:cs typeface="Calibri" panose="020F0502020204030204" pitchFamily="34" charset="0"/>
              </a:rPr>
              <a:t>Darknet is a neural network framework primarily used for training and deploying deep neural networks, particularly for tasks like object detection. It is known for its support of the YOLO (You Only Look Once) algorithm, which enables real-time object detection by processing images in a single pass through the network. Darknet's modular design allows for easy customization and experimentation with different network architectures and training strategies.</a:t>
            </a:r>
            <a:endParaRPr lang="en-IN" sz="2000" dirty="0">
              <a:latin typeface="Sitka Banner Semibold" pitchFamily="2" charset="0"/>
              <a:ea typeface="Calibri" panose="020F0502020204030204" pitchFamily="34" charset="0"/>
              <a:cs typeface="Calibri" panose="020F0502020204030204" pitchFamily="34" charset="0"/>
            </a:endParaRPr>
          </a:p>
        </p:txBody>
      </p:sp>
      <p:sp>
        <p:nvSpPr>
          <p:cNvPr id="4" name="Title 3">
            <a:extLst>
              <a:ext uri="{FF2B5EF4-FFF2-40B4-BE49-F238E27FC236}">
                <a16:creationId xmlns:a16="http://schemas.microsoft.com/office/drawing/2014/main" id="{3E46AAF7-8360-FA9F-9C2E-925209819AD1}"/>
              </a:ext>
            </a:extLst>
          </p:cNvPr>
          <p:cNvSpPr txBox="1">
            <a:spLocks/>
          </p:cNvSpPr>
          <p:nvPr/>
        </p:nvSpPr>
        <p:spPr>
          <a:xfrm>
            <a:off x="2411570" y="650621"/>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a:solidFill>
                  <a:schemeClr val="tx1"/>
                </a:solidFill>
                <a:latin typeface="+mj-lt"/>
                <a:cs typeface="Times New Roman" pitchFamily="18" charset="0"/>
              </a:rPr>
              <a:t>INTRODUCTION</a:t>
            </a:r>
            <a:endParaRPr lang="en-IN" sz="4000" b="1" dirty="0">
              <a:solidFill>
                <a:schemeClr val="tx1"/>
              </a:solidFill>
              <a:latin typeface="+mj-lt"/>
              <a:cs typeface="Times New Roman" pitchFamily="18" charset="0"/>
            </a:endParaRPr>
          </a:p>
        </p:txBody>
      </p:sp>
      <p:pic>
        <p:nvPicPr>
          <p:cNvPr id="5" name="Picture 4" descr="A blue and white logo&#10;&#10;Description automatically generated">
            <a:extLst>
              <a:ext uri="{FF2B5EF4-FFF2-40B4-BE49-F238E27FC236}">
                <a16:creationId xmlns:a16="http://schemas.microsoft.com/office/drawing/2014/main" id="{6D5CFD69-8984-622F-1A4A-8E77FE0F1F4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56134" y="650621"/>
            <a:ext cx="1655436" cy="654032"/>
          </a:xfrm>
          <a:prstGeom prst="rect">
            <a:avLst/>
          </a:prstGeom>
          <a:noFill/>
          <a:ln>
            <a:noFill/>
          </a:ln>
        </p:spPr>
      </p:pic>
    </p:spTree>
    <p:extLst>
      <p:ext uri="{BB962C8B-B14F-4D97-AF65-F5344CB8AC3E}">
        <p14:creationId xmlns:p14="http://schemas.microsoft.com/office/powerpoint/2010/main" val="2501710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37E2-CBB8-ECBB-4DED-45CB988DECB7}"/>
              </a:ext>
            </a:extLst>
          </p:cNvPr>
          <p:cNvSpPr>
            <a:spLocks noGrp="1"/>
          </p:cNvSpPr>
          <p:nvPr>
            <p:ph type="title"/>
          </p:nvPr>
        </p:nvSpPr>
        <p:spPr>
          <a:xfrm>
            <a:off x="2508739" y="1818042"/>
            <a:ext cx="8911687" cy="4453665"/>
          </a:xfrm>
        </p:spPr>
        <p:txBody>
          <a:bodyPr>
            <a:normAutofit/>
          </a:bodyPr>
          <a:lstStyle/>
          <a:p>
            <a:pPr marL="342900" indent="-342900">
              <a:buFont typeface="Wingdings" panose="05000000000000000000" pitchFamily="2" charset="2"/>
              <a:buChar char="Ø"/>
            </a:pPr>
            <a:r>
              <a:rPr lang="en-US" sz="2000" b="1" i="0" dirty="0">
                <a:solidFill>
                  <a:srgbClr val="0D0D0D"/>
                </a:solidFill>
                <a:effectLst/>
                <a:latin typeface="Arial Black" panose="020B0A04020102020204" pitchFamily="34" charset="0"/>
              </a:rPr>
              <a:t>Motivation for Using YOLO and Darknet in Object Detection:</a:t>
            </a:r>
            <a:br>
              <a:rPr lang="en-US" sz="2000" b="1" i="0" dirty="0">
                <a:solidFill>
                  <a:srgbClr val="0D0D0D"/>
                </a:solidFill>
                <a:effectLst/>
                <a:latin typeface="Söhne"/>
              </a:rPr>
            </a:br>
            <a:br>
              <a:rPr lang="en-US" sz="2000" b="0" i="0" dirty="0">
                <a:solidFill>
                  <a:srgbClr val="0D0D0D"/>
                </a:solidFill>
                <a:effectLst/>
                <a:latin typeface="Söhne"/>
              </a:rPr>
            </a:br>
            <a:r>
              <a:rPr lang="en-US" sz="2000" b="1" i="0" dirty="0">
                <a:solidFill>
                  <a:srgbClr val="0D0D0D"/>
                </a:solidFill>
                <a:effectLst/>
                <a:latin typeface="Söhne"/>
              </a:rPr>
              <a:t>Real-Time Performance:</a:t>
            </a:r>
            <a:r>
              <a:rPr lang="en-US" sz="2000" i="0" dirty="0">
                <a:solidFill>
                  <a:srgbClr val="0D0D0D"/>
                </a:solidFill>
                <a:effectLst/>
                <a:latin typeface="Söhne"/>
              </a:rPr>
              <a:t> </a:t>
            </a:r>
            <a:r>
              <a:rPr lang="en-US" sz="2000" b="0" i="0" dirty="0">
                <a:solidFill>
                  <a:srgbClr val="0D0D0D"/>
                </a:solidFill>
                <a:effectLst/>
                <a:latin typeface="Söhne"/>
              </a:rPr>
              <a:t>YOLO's ability to provide real-time or near real-time object detection is crucial for applications such as autonomous driving, surveillance systems, and robotics, where rapid decision-making is essential.</a:t>
            </a:r>
            <a:br>
              <a:rPr lang="en-US" sz="2000" b="0" i="0" dirty="0">
                <a:solidFill>
                  <a:srgbClr val="0D0D0D"/>
                </a:solidFill>
                <a:effectLst/>
                <a:latin typeface="Söhne"/>
              </a:rPr>
            </a:br>
            <a:br>
              <a:rPr lang="en-US" sz="2000" b="0" i="0" dirty="0">
                <a:solidFill>
                  <a:srgbClr val="0D0D0D"/>
                </a:solidFill>
                <a:effectLst/>
                <a:latin typeface="Söhne"/>
              </a:rPr>
            </a:br>
            <a:r>
              <a:rPr lang="en-US" sz="2000" b="1" i="0" dirty="0">
                <a:solidFill>
                  <a:srgbClr val="0D0D0D"/>
                </a:solidFill>
                <a:effectLst/>
                <a:latin typeface="Söhne"/>
              </a:rPr>
              <a:t>High Accuracy:</a:t>
            </a:r>
            <a:r>
              <a:rPr lang="en-US" sz="2000" b="0" i="0" dirty="0">
                <a:solidFill>
                  <a:srgbClr val="0D0D0D"/>
                </a:solidFill>
                <a:effectLst/>
                <a:latin typeface="Söhne"/>
              </a:rPr>
              <a:t> Despite its speed, YOLO achieves competitive accuracy levels, ensuring reliable object detection even in complex scenes, making it suitable for precision-dependent applications.</a:t>
            </a:r>
            <a:br>
              <a:rPr lang="en-US" sz="2000" b="0" i="0" dirty="0">
                <a:solidFill>
                  <a:srgbClr val="0D0D0D"/>
                </a:solidFill>
                <a:effectLst/>
                <a:latin typeface="Söhne"/>
              </a:rPr>
            </a:br>
            <a:br>
              <a:rPr lang="en-US" sz="2000" b="0" i="0" dirty="0">
                <a:solidFill>
                  <a:srgbClr val="0D0D0D"/>
                </a:solidFill>
                <a:effectLst/>
                <a:latin typeface="Söhne"/>
              </a:rPr>
            </a:br>
            <a:r>
              <a:rPr lang="en-US" sz="2000" b="1" i="0" dirty="0">
                <a:solidFill>
                  <a:srgbClr val="0D0D0D"/>
                </a:solidFill>
                <a:effectLst/>
                <a:latin typeface="Söhne"/>
              </a:rPr>
              <a:t>Efficiency:</a:t>
            </a:r>
            <a:r>
              <a:rPr lang="en-US" sz="2000" b="0" i="0" dirty="0">
                <a:solidFill>
                  <a:srgbClr val="0D0D0D"/>
                </a:solidFill>
                <a:effectLst/>
                <a:latin typeface="Söhne"/>
              </a:rPr>
              <a:t> YOLO's single-pass inference architecture and Darknet's optimized framework enable efficient processing of large datasets, reducing computational overhead and speeding up deployment.</a:t>
            </a:r>
            <a:br>
              <a:rPr lang="en-US" sz="2000" b="0" i="0" dirty="0">
                <a:solidFill>
                  <a:srgbClr val="0D0D0D"/>
                </a:solidFill>
                <a:effectLst/>
                <a:latin typeface="Söhne"/>
              </a:rPr>
            </a:br>
            <a:endParaRPr lang="en-IN" sz="2000" dirty="0">
              <a:latin typeface="Sitka Banner Semibold" pitchFamily="2" charset="0"/>
            </a:endParaRPr>
          </a:p>
        </p:txBody>
      </p:sp>
      <p:sp>
        <p:nvSpPr>
          <p:cNvPr id="4" name="Title 3">
            <a:extLst>
              <a:ext uri="{FF2B5EF4-FFF2-40B4-BE49-F238E27FC236}">
                <a16:creationId xmlns:a16="http://schemas.microsoft.com/office/drawing/2014/main" id="{F2A266D3-AEED-29D2-A0F3-6361F037F407}"/>
              </a:ext>
            </a:extLst>
          </p:cNvPr>
          <p:cNvSpPr txBox="1">
            <a:spLocks/>
          </p:cNvSpPr>
          <p:nvPr/>
        </p:nvSpPr>
        <p:spPr>
          <a:xfrm>
            <a:off x="1653791" y="678147"/>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dirty="0">
                <a:solidFill>
                  <a:schemeClr val="tx1"/>
                </a:solidFill>
                <a:latin typeface="+mj-lt"/>
                <a:cs typeface="Times New Roman" pitchFamily="18" charset="0"/>
              </a:rPr>
              <a:t>MOTIVATION</a:t>
            </a:r>
          </a:p>
        </p:txBody>
      </p:sp>
      <p:pic>
        <p:nvPicPr>
          <p:cNvPr id="5" name="Picture 4" descr="A blue and white logo&#10;&#10;Description automatically generated">
            <a:extLst>
              <a:ext uri="{FF2B5EF4-FFF2-40B4-BE49-F238E27FC236}">
                <a16:creationId xmlns:a16="http://schemas.microsoft.com/office/drawing/2014/main" id="{37620CBD-B13E-2C52-42AF-021AE98B09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7455" y="678147"/>
            <a:ext cx="1551343" cy="654032"/>
          </a:xfrm>
          <a:prstGeom prst="rect">
            <a:avLst/>
          </a:prstGeom>
          <a:noFill/>
          <a:ln>
            <a:noFill/>
          </a:ln>
        </p:spPr>
      </p:pic>
    </p:spTree>
    <p:extLst>
      <p:ext uri="{BB962C8B-B14F-4D97-AF65-F5344CB8AC3E}">
        <p14:creationId xmlns:p14="http://schemas.microsoft.com/office/powerpoint/2010/main" val="1381842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C55DF66-D3FE-7533-AE38-63EF53925832}"/>
              </a:ext>
            </a:extLst>
          </p:cNvPr>
          <p:cNvSpPr txBox="1"/>
          <p:nvPr/>
        </p:nvSpPr>
        <p:spPr>
          <a:xfrm>
            <a:off x="2420898" y="1764254"/>
            <a:ext cx="9294608" cy="4093428"/>
          </a:xfrm>
          <a:prstGeom prst="rect">
            <a:avLst/>
          </a:prstGeom>
          <a:noFill/>
        </p:spPr>
        <p:txBody>
          <a:bodyPr wrap="square" rtlCol="0">
            <a:spAutoFit/>
          </a:bodyPr>
          <a:lstStyle/>
          <a:p>
            <a:pPr algn="l">
              <a:buFont typeface="+mj-lt"/>
              <a:buAutoNum type="arabicPeriod"/>
            </a:pPr>
            <a:r>
              <a:rPr lang="en-IN" sz="2000" b="1" i="0" dirty="0">
                <a:solidFill>
                  <a:srgbClr val="0D0D0D"/>
                </a:solidFill>
                <a:effectLst/>
                <a:latin typeface="Sitka Heading" pitchFamily="2" charset="0"/>
              </a:rPr>
              <a:t>Setup Environment:</a:t>
            </a:r>
            <a:endParaRPr lang="en-IN" sz="2000" b="0" i="0" dirty="0">
              <a:solidFill>
                <a:srgbClr val="0D0D0D"/>
              </a:solidFill>
              <a:effectLst/>
              <a:latin typeface="Sitka Heading" pitchFamily="2" charset="0"/>
            </a:endParaRPr>
          </a:p>
          <a:p>
            <a:pPr lvl="1" algn="l"/>
            <a:r>
              <a:rPr lang="en-IN" sz="2000" b="0" i="0" dirty="0">
                <a:solidFill>
                  <a:srgbClr val="0D0D0D"/>
                </a:solidFill>
                <a:effectLst/>
                <a:latin typeface="Sitka Heading" pitchFamily="2" charset="0"/>
              </a:rPr>
              <a:t>Use Google </a:t>
            </a:r>
            <a:r>
              <a:rPr lang="en-IN" sz="2000" b="0" i="0" dirty="0" err="1">
                <a:solidFill>
                  <a:srgbClr val="0D0D0D"/>
                </a:solidFill>
                <a:effectLst/>
                <a:latin typeface="Sitka Heading" pitchFamily="2" charset="0"/>
              </a:rPr>
              <a:t>Colab</a:t>
            </a:r>
            <a:r>
              <a:rPr lang="en-IN" sz="2000" b="0" i="0" dirty="0">
                <a:solidFill>
                  <a:srgbClr val="0D0D0D"/>
                </a:solidFill>
                <a:effectLst/>
                <a:latin typeface="Sitka Heading" pitchFamily="2" charset="0"/>
              </a:rPr>
              <a:t> for computing resources.</a:t>
            </a:r>
          </a:p>
          <a:p>
            <a:pPr algn="l">
              <a:buFont typeface="+mj-lt"/>
              <a:buAutoNum type="arabicPeriod"/>
            </a:pPr>
            <a:r>
              <a:rPr lang="en-IN" sz="2000" b="1" i="0" dirty="0">
                <a:solidFill>
                  <a:srgbClr val="0D0D0D"/>
                </a:solidFill>
                <a:effectLst/>
                <a:latin typeface="Sitka Heading" pitchFamily="2" charset="0"/>
              </a:rPr>
              <a:t>Install Darknet:</a:t>
            </a:r>
            <a:endParaRPr lang="en-IN" sz="2000" b="0" i="0" dirty="0">
              <a:solidFill>
                <a:srgbClr val="0D0D0D"/>
              </a:solidFill>
              <a:effectLst/>
              <a:latin typeface="Sitka Heading" pitchFamily="2" charset="0"/>
            </a:endParaRPr>
          </a:p>
          <a:p>
            <a:pPr lvl="1" algn="l"/>
            <a:r>
              <a:rPr lang="en-IN" sz="2000" b="0" i="0" dirty="0">
                <a:solidFill>
                  <a:srgbClr val="0D0D0D"/>
                </a:solidFill>
                <a:effectLst/>
                <a:latin typeface="Sitka Heading" pitchFamily="2" charset="0"/>
              </a:rPr>
              <a:t>Clone Darknet from GitHub and configure for GPU support.</a:t>
            </a:r>
          </a:p>
          <a:p>
            <a:pPr algn="l">
              <a:buFont typeface="+mj-lt"/>
              <a:buAutoNum type="arabicPeriod"/>
            </a:pPr>
            <a:r>
              <a:rPr lang="en-IN" sz="2000" b="1" i="0" dirty="0">
                <a:solidFill>
                  <a:srgbClr val="0D0D0D"/>
                </a:solidFill>
                <a:effectLst/>
                <a:latin typeface="Sitka Heading" pitchFamily="2" charset="0"/>
              </a:rPr>
              <a:t>Download YOLO Weights:</a:t>
            </a:r>
            <a:endParaRPr lang="en-IN" sz="2000" b="0" i="0" dirty="0">
              <a:solidFill>
                <a:srgbClr val="0D0D0D"/>
              </a:solidFill>
              <a:effectLst/>
              <a:latin typeface="Sitka Heading" pitchFamily="2" charset="0"/>
            </a:endParaRPr>
          </a:p>
          <a:p>
            <a:pPr lvl="1" algn="l"/>
            <a:r>
              <a:rPr lang="en-IN" sz="2000" b="0" i="0" dirty="0">
                <a:solidFill>
                  <a:srgbClr val="0D0D0D"/>
                </a:solidFill>
                <a:effectLst/>
                <a:latin typeface="Sitka Heading" pitchFamily="2" charset="0"/>
              </a:rPr>
              <a:t>Get pre-trained YOLO weights for object detection.</a:t>
            </a:r>
          </a:p>
          <a:p>
            <a:pPr algn="l">
              <a:buFont typeface="+mj-lt"/>
              <a:buAutoNum type="arabicPeriod"/>
            </a:pPr>
            <a:r>
              <a:rPr lang="en-IN" sz="2000" b="1" i="0" dirty="0">
                <a:solidFill>
                  <a:srgbClr val="0D0D0D"/>
                </a:solidFill>
                <a:effectLst/>
                <a:latin typeface="Sitka Heading" pitchFamily="2" charset="0"/>
              </a:rPr>
              <a:t>Process Video:</a:t>
            </a:r>
            <a:endParaRPr lang="en-IN" sz="2000" b="0" i="0" dirty="0">
              <a:solidFill>
                <a:srgbClr val="0D0D0D"/>
              </a:solidFill>
              <a:effectLst/>
              <a:latin typeface="Sitka Heading" pitchFamily="2" charset="0"/>
            </a:endParaRPr>
          </a:p>
          <a:p>
            <a:pPr lvl="1" algn="l"/>
            <a:r>
              <a:rPr lang="en-IN" sz="2000" b="0" i="0" dirty="0">
                <a:solidFill>
                  <a:srgbClr val="0D0D0D"/>
                </a:solidFill>
                <a:effectLst/>
                <a:latin typeface="Sitka Heading" pitchFamily="2" charset="0"/>
              </a:rPr>
              <a:t>Upload video file for analysis.</a:t>
            </a:r>
          </a:p>
          <a:p>
            <a:pPr algn="l">
              <a:buFont typeface="+mj-lt"/>
              <a:buAutoNum type="arabicPeriod"/>
            </a:pPr>
            <a:r>
              <a:rPr lang="en-IN" sz="2000" b="1" i="0" dirty="0">
                <a:solidFill>
                  <a:srgbClr val="0D0D0D"/>
                </a:solidFill>
                <a:effectLst/>
                <a:latin typeface="Sitka Heading" pitchFamily="2" charset="0"/>
              </a:rPr>
              <a:t>Detect Objects:</a:t>
            </a:r>
            <a:endParaRPr lang="en-IN" sz="2000" b="0" i="0" dirty="0">
              <a:solidFill>
                <a:srgbClr val="0D0D0D"/>
              </a:solidFill>
              <a:effectLst/>
              <a:latin typeface="Sitka Heading" pitchFamily="2" charset="0"/>
            </a:endParaRPr>
          </a:p>
          <a:p>
            <a:pPr lvl="1" algn="l"/>
            <a:r>
              <a:rPr lang="en-IN" sz="2000" b="0" i="0" dirty="0">
                <a:solidFill>
                  <a:srgbClr val="0D0D0D"/>
                </a:solidFill>
                <a:effectLst/>
                <a:latin typeface="Sitka Heading" pitchFamily="2" charset="0"/>
              </a:rPr>
              <a:t>Run object detection on the uploaded video.</a:t>
            </a:r>
          </a:p>
          <a:p>
            <a:pPr algn="l">
              <a:buFont typeface="+mj-lt"/>
              <a:buAutoNum type="arabicPeriod"/>
            </a:pPr>
            <a:r>
              <a:rPr lang="en-IN" sz="2000" b="1" i="0" dirty="0">
                <a:solidFill>
                  <a:srgbClr val="0D0D0D"/>
                </a:solidFill>
                <a:effectLst/>
                <a:latin typeface="Sitka Heading" pitchFamily="2" charset="0"/>
              </a:rPr>
              <a:t>Visualize Results:</a:t>
            </a:r>
            <a:endParaRPr lang="en-IN" sz="2000" b="0" i="0" dirty="0">
              <a:solidFill>
                <a:srgbClr val="0D0D0D"/>
              </a:solidFill>
              <a:effectLst/>
              <a:latin typeface="Sitka Heading" pitchFamily="2" charset="0"/>
            </a:endParaRPr>
          </a:p>
          <a:p>
            <a:pPr lvl="1" algn="l"/>
            <a:r>
              <a:rPr lang="en-IN" sz="2000" b="0" i="0" dirty="0">
                <a:solidFill>
                  <a:srgbClr val="0D0D0D"/>
                </a:solidFill>
                <a:effectLst/>
                <a:latin typeface="Sitka Heading" pitchFamily="2" charset="0"/>
              </a:rPr>
              <a:t>Display detected objects and their confidence scores.</a:t>
            </a:r>
          </a:p>
          <a:p>
            <a:pPr lvl="1" algn="l"/>
            <a:r>
              <a:rPr lang="en-IN" sz="2000" b="0" i="0" dirty="0">
                <a:solidFill>
                  <a:srgbClr val="0D0D0D"/>
                </a:solidFill>
                <a:effectLst/>
                <a:latin typeface="Sitka Heading" pitchFamily="2" charset="0"/>
              </a:rPr>
              <a:t>Calculate frames per second (FPS).</a:t>
            </a:r>
          </a:p>
        </p:txBody>
      </p:sp>
      <p:sp>
        <p:nvSpPr>
          <p:cNvPr id="4" name="Title 3">
            <a:extLst>
              <a:ext uri="{FF2B5EF4-FFF2-40B4-BE49-F238E27FC236}">
                <a16:creationId xmlns:a16="http://schemas.microsoft.com/office/drawing/2014/main" id="{9871CC45-88CE-B700-E529-BA30A893D880}"/>
              </a:ext>
            </a:extLst>
          </p:cNvPr>
          <p:cNvSpPr txBox="1">
            <a:spLocks/>
          </p:cNvSpPr>
          <p:nvPr/>
        </p:nvSpPr>
        <p:spPr>
          <a:xfrm>
            <a:off x="1858186" y="650621"/>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b="1" dirty="0">
                <a:solidFill>
                  <a:schemeClr val="tx1"/>
                </a:solidFill>
                <a:latin typeface="+mj-lt"/>
                <a:cs typeface="Times New Roman" pitchFamily="18" charset="0"/>
              </a:rPr>
              <a:t>METHODOLOGY AND APPROACH</a:t>
            </a:r>
          </a:p>
        </p:txBody>
      </p:sp>
      <p:pic>
        <p:nvPicPr>
          <p:cNvPr id="5" name="Picture 4" descr="A blue and white logo&#10;&#10;Description automatically generated">
            <a:extLst>
              <a:ext uri="{FF2B5EF4-FFF2-40B4-BE49-F238E27FC236}">
                <a16:creationId xmlns:a16="http://schemas.microsoft.com/office/drawing/2014/main" id="{BE4222A0-4037-3242-F910-51A8A309E9C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5462" y="650621"/>
            <a:ext cx="1655436" cy="654032"/>
          </a:xfrm>
          <a:prstGeom prst="rect">
            <a:avLst/>
          </a:prstGeom>
          <a:noFill/>
          <a:ln>
            <a:noFill/>
          </a:ln>
        </p:spPr>
      </p:pic>
    </p:spTree>
    <p:extLst>
      <p:ext uri="{BB962C8B-B14F-4D97-AF65-F5344CB8AC3E}">
        <p14:creationId xmlns:p14="http://schemas.microsoft.com/office/powerpoint/2010/main" val="2762793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F4ED74F1-867D-77CD-4851-EB9C60358E1A}"/>
              </a:ext>
            </a:extLst>
          </p:cNvPr>
          <p:cNvSpPr txBox="1">
            <a:spLocks/>
          </p:cNvSpPr>
          <p:nvPr/>
        </p:nvSpPr>
        <p:spPr>
          <a:xfrm>
            <a:off x="1653791" y="678147"/>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dirty="0">
                <a:solidFill>
                  <a:schemeClr val="tx1"/>
                </a:solidFill>
                <a:latin typeface="+mj-lt"/>
                <a:cs typeface="Times New Roman" pitchFamily="18" charset="0"/>
              </a:rPr>
              <a:t>RESULTS AND ANALYSIS</a:t>
            </a:r>
          </a:p>
        </p:txBody>
      </p:sp>
      <p:pic>
        <p:nvPicPr>
          <p:cNvPr id="4" name="Picture 3" descr="A blue and white logo&#10;&#10;Description automatically generated">
            <a:extLst>
              <a:ext uri="{FF2B5EF4-FFF2-40B4-BE49-F238E27FC236}">
                <a16:creationId xmlns:a16="http://schemas.microsoft.com/office/drawing/2014/main" id="{25FC53D0-D398-FC20-026A-630BB0BFB04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22432" y="678147"/>
            <a:ext cx="1655436" cy="654032"/>
          </a:xfrm>
          <a:prstGeom prst="rect">
            <a:avLst/>
          </a:prstGeom>
          <a:noFill/>
          <a:ln>
            <a:noFill/>
          </a:ln>
        </p:spPr>
      </p:pic>
      <p:pic>
        <p:nvPicPr>
          <p:cNvPr id="5" name="yolo">
            <a:hlinkClick r:id="" action="ppaction://media"/>
            <a:extLst>
              <a:ext uri="{FF2B5EF4-FFF2-40B4-BE49-F238E27FC236}">
                <a16:creationId xmlns:a16="http://schemas.microsoft.com/office/drawing/2014/main" id="{E4361B92-3A9B-EC91-41E1-0DCC6D2AC50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53928" y="1869142"/>
            <a:ext cx="7280506" cy="4121446"/>
          </a:xfrm>
          <a:prstGeom prst="rect">
            <a:avLst/>
          </a:prstGeom>
        </p:spPr>
      </p:pic>
    </p:spTree>
    <p:extLst>
      <p:ext uri="{BB962C8B-B14F-4D97-AF65-F5344CB8AC3E}">
        <p14:creationId xmlns:p14="http://schemas.microsoft.com/office/powerpoint/2010/main" val="4197109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9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1E5CFDC-5651-BF9B-868B-39C7779120D1}"/>
              </a:ext>
            </a:extLst>
          </p:cNvPr>
          <p:cNvSpPr txBox="1"/>
          <p:nvPr/>
        </p:nvSpPr>
        <p:spPr>
          <a:xfrm>
            <a:off x="2861535" y="1533466"/>
            <a:ext cx="8875058" cy="5016758"/>
          </a:xfrm>
          <a:prstGeom prst="rect">
            <a:avLst/>
          </a:prstGeom>
          <a:noFill/>
        </p:spPr>
        <p:txBody>
          <a:bodyPr wrap="square" rtlCol="0">
            <a:spAutoFit/>
          </a:bodyPr>
          <a:lstStyle/>
          <a:p>
            <a:pPr algn="l">
              <a:buFont typeface="Arial" panose="020B0604020202020204" pitchFamily="34" charset="0"/>
              <a:buChar char="•"/>
            </a:pPr>
            <a:r>
              <a:rPr lang="en-US" sz="2000" b="1" i="0" dirty="0">
                <a:solidFill>
                  <a:srgbClr val="0D0D0D"/>
                </a:solidFill>
                <a:effectLst/>
                <a:latin typeface="Sitka Heading" pitchFamily="2" charset="0"/>
              </a:rPr>
              <a:t>Speed and Efficiency:</a:t>
            </a:r>
            <a:r>
              <a:rPr lang="en-US" sz="2000" b="0" i="0" dirty="0">
                <a:solidFill>
                  <a:srgbClr val="0D0D0D"/>
                </a:solidFill>
                <a:effectLst/>
                <a:latin typeface="Sitka Heading" pitchFamily="2" charset="0"/>
              </a:rPr>
              <a:t> YOLO demonstrated real-time or near real-time performance, ensuring rapid processing of video frames, vital for applications requiring quick decision-making like surveillance or autonomous systems.</a:t>
            </a:r>
          </a:p>
          <a:p>
            <a:pPr algn="l"/>
            <a:endParaRPr lang="en-US" sz="2000" b="0" i="0" dirty="0">
              <a:solidFill>
                <a:srgbClr val="0D0D0D"/>
              </a:solidFill>
              <a:effectLst/>
              <a:latin typeface="Sitka Heading" pitchFamily="2" charset="0"/>
            </a:endParaRPr>
          </a:p>
          <a:p>
            <a:pPr algn="l">
              <a:buFont typeface="Arial" panose="020B0604020202020204" pitchFamily="34" charset="0"/>
              <a:buChar char="•"/>
            </a:pPr>
            <a:r>
              <a:rPr lang="en-US" sz="2000" b="1" i="0" dirty="0">
                <a:solidFill>
                  <a:srgbClr val="0D0D0D"/>
                </a:solidFill>
                <a:effectLst/>
                <a:latin typeface="Sitka Heading" pitchFamily="2" charset="0"/>
              </a:rPr>
              <a:t>Visualization:</a:t>
            </a:r>
            <a:r>
              <a:rPr lang="en-US" sz="2000" b="0" i="0" dirty="0">
                <a:solidFill>
                  <a:srgbClr val="0D0D0D"/>
                </a:solidFill>
                <a:effectLst/>
                <a:latin typeface="Sitka Heading" pitchFamily="2" charset="0"/>
              </a:rPr>
              <a:t> The annotated video output provided clear visualization of detected objects, enhancing understanding of the model's performance and the objects identified in the video.</a:t>
            </a:r>
          </a:p>
          <a:p>
            <a:pPr algn="l"/>
            <a:endParaRPr lang="en-US" sz="2000" b="0" i="0" dirty="0">
              <a:solidFill>
                <a:srgbClr val="0D0D0D"/>
              </a:solidFill>
              <a:effectLst/>
              <a:latin typeface="Sitka Heading" pitchFamily="2" charset="0"/>
            </a:endParaRPr>
          </a:p>
          <a:p>
            <a:pPr algn="l">
              <a:buFont typeface="Arial" panose="020B0604020202020204" pitchFamily="34" charset="0"/>
              <a:buChar char="•"/>
            </a:pPr>
            <a:r>
              <a:rPr lang="en-US" sz="2000" b="1" i="0" dirty="0">
                <a:solidFill>
                  <a:srgbClr val="0D0D0D"/>
                </a:solidFill>
                <a:effectLst/>
                <a:latin typeface="Sitka Heading" pitchFamily="2" charset="0"/>
              </a:rPr>
              <a:t>Performance Metrics:</a:t>
            </a:r>
            <a:r>
              <a:rPr lang="en-US" sz="2000" b="0" i="0" dirty="0">
                <a:solidFill>
                  <a:srgbClr val="0D0D0D"/>
                </a:solidFill>
                <a:effectLst/>
                <a:latin typeface="Sitka Heading" pitchFamily="2" charset="0"/>
              </a:rPr>
              <a:t> Utilizing metrics such as frames per second (FPS) and mean average precision (</a:t>
            </a:r>
            <a:r>
              <a:rPr lang="en-US" sz="2000" b="0" i="0" dirty="0" err="1">
                <a:solidFill>
                  <a:srgbClr val="0D0D0D"/>
                </a:solidFill>
                <a:effectLst/>
                <a:latin typeface="Sitka Heading" pitchFamily="2" charset="0"/>
              </a:rPr>
              <a:t>mAP</a:t>
            </a:r>
            <a:r>
              <a:rPr lang="en-US" sz="2000" b="0" i="0" dirty="0">
                <a:solidFill>
                  <a:srgbClr val="0D0D0D"/>
                </a:solidFill>
                <a:effectLst/>
                <a:latin typeface="Sitka Heading" pitchFamily="2" charset="0"/>
              </a:rPr>
              <a:t>) for quantitative assessment provided insights into the model's speed and accuracy, facilitating further optimization if required.</a:t>
            </a:r>
          </a:p>
          <a:p>
            <a:pPr algn="l"/>
            <a:endParaRPr lang="en-US" sz="2000" b="0" i="0" dirty="0">
              <a:solidFill>
                <a:srgbClr val="0D0D0D"/>
              </a:solidFill>
              <a:effectLst/>
              <a:latin typeface="Sitka Heading" pitchFamily="2" charset="0"/>
            </a:endParaRPr>
          </a:p>
          <a:p>
            <a:pPr algn="l">
              <a:buFont typeface="Arial" panose="020B0604020202020204" pitchFamily="34" charset="0"/>
              <a:buChar char="•"/>
            </a:pPr>
            <a:r>
              <a:rPr lang="en-US" sz="2000" b="1" i="0" dirty="0">
                <a:solidFill>
                  <a:srgbClr val="0D0D0D"/>
                </a:solidFill>
                <a:effectLst/>
                <a:latin typeface="Sitka Heading" pitchFamily="2" charset="0"/>
              </a:rPr>
              <a:t>Challenges and Limitations:</a:t>
            </a:r>
            <a:r>
              <a:rPr lang="en-US" sz="2000" b="0" i="0" dirty="0">
                <a:solidFill>
                  <a:srgbClr val="0D0D0D"/>
                </a:solidFill>
                <a:effectLst/>
                <a:latin typeface="Sitka Heading" pitchFamily="2" charset="0"/>
              </a:rPr>
              <a:t> Potential challenges, such as difficulty in detecting small or occluded objects, variations in lighting, or cluttered backgrounds, were identified, suggesting areas for improvement.</a:t>
            </a:r>
          </a:p>
          <a:p>
            <a:endParaRPr lang="en-IN" sz="2000" dirty="0"/>
          </a:p>
        </p:txBody>
      </p:sp>
      <p:sp>
        <p:nvSpPr>
          <p:cNvPr id="5" name="Title 3">
            <a:extLst>
              <a:ext uri="{FF2B5EF4-FFF2-40B4-BE49-F238E27FC236}">
                <a16:creationId xmlns:a16="http://schemas.microsoft.com/office/drawing/2014/main" id="{25DB3F76-B872-7A34-FEC4-344E557C474B}"/>
              </a:ext>
            </a:extLst>
          </p:cNvPr>
          <p:cNvSpPr txBox="1">
            <a:spLocks/>
          </p:cNvSpPr>
          <p:nvPr/>
        </p:nvSpPr>
        <p:spPr>
          <a:xfrm>
            <a:off x="1944247" y="658401"/>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dirty="0">
                <a:solidFill>
                  <a:schemeClr val="tx1"/>
                </a:solidFill>
                <a:latin typeface="+mj-lt"/>
                <a:cs typeface="Times New Roman" pitchFamily="18" charset="0"/>
              </a:rPr>
              <a:t>RESULTS AND ANALYSIS</a:t>
            </a:r>
          </a:p>
        </p:txBody>
      </p:sp>
      <p:pic>
        <p:nvPicPr>
          <p:cNvPr id="6" name="Picture 5" descr="A blue and white logo&#10;&#10;Description automatically generated">
            <a:extLst>
              <a:ext uri="{FF2B5EF4-FFF2-40B4-BE49-F238E27FC236}">
                <a16:creationId xmlns:a16="http://schemas.microsoft.com/office/drawing/2014/main" id="{0772DE3E-58DC-E42A-B3D5-E660939A0CE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0561" y="658401"/>
            <a:ext cx="1655436" cy="654032"/>
          </a:xfrm>
          <a:prstGeom prst="rect">
            <a:avLst/>
          </a:prstGeom>
          <a:noFill/>
          <a:ln>
            <a:noFill/>
          </a:ln>
        </p:spPr>
      </p:pic>
    </p:spTree>
    <p:extLst>
      <p:ext uri="{BB962C8B-B14F-4D97-AF65-F5344CB8AC3E}">
        <p14:creationId xmlns:p14="http://schemas.microsoft.com/office/powerpoint/2010/main" val="1913695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F23DBC76-F68F-7283-CDE8-E67D321FA617}"/>
              </a:ext>
            </a:extLst>
          </p:cNvPr>
          <p:cNvSpPr txBox="1">
            <a:spLocks/>
          </p:cNvSpPr>
          <p:nvPr/>
        </p:nvSpPr>
        <p:spPr>
          <a:xfrm>
            <a:off x="1944247" y="658401"/>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dirty="0">
                <a:solidFill>
                  <a:schemeClr val="tx1"/>
                </a:solidFill>
                <a:latin typeface="+mj-lt"/>
                <a:cs typeface="Times New Roman" pitchFamily="18" charset="0"/>
              </a:rPr>
              <a:t>DEMO VIDEO OF CODE</a:t>
            </a:r>
          </a:p>
        </p:txBody>
      </p:sp>
      <p:pic>
        <p:nvPicPr>
          <p:cNvPr id="4" name="Picture 3" descr="A blue and white logo&#10;&#10;Description automatically generated">
            <a:extLst>
              <a:ext uri="{FF2B5EF4-FFF2-40B4-BE49-F238E27FC236}">
                <a16:creationId xmlns:a16="http://schemas.microsoft.com/office/drawing/2014/main" id="{A27083D3-0D3D-916C-89F3-E88697F5569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20561" y="658401"/>
            <a:ext cx="1655436" cy="654032"/>
          </a:xfrm>
          <a:prstGeom prst="rect">
            <a:avLst/>
          </a:prstGeom>
          <a:noFill/>
          <a:ln>
            <a:noFill/>
          </a:ln>
        </p:spPr>
      </p:pic>
      <p:pic>
        <p:nvPicPr>
          <p:cNvPr id="5" name="yolo_object_detection - Jupyter Notebook and 1 more page - Personal - Microsoft​ Edge 2024-04-06 18-47-22">
            <a:hlinkClick r:id="" action="ppaction://media"/>
            <a:extLst>
              <a:ext uri="{FF2B5EF4-FFF2-40B4-BE49-F238E27FC236}">
                <a16:creationId xmlns:a16="http://schemas.microsoft.com/office/drawing/2014/main" id="{17FB7714-7546-5A4A-F0EF-7B74635F4A9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57138" y="1694386"/>
            <a:ext cx="8480401" cy="4505213"/>
          </a:xfrm>
          <a:prstGeom prst="rect">
            <a:avLst/>
          </a:prstGeom>
        </p:spPr>
      </p:pic>
    </p:spTree>
    <p:extLst>
      <p:ext uri="{BB962C8B-B14F-4D97-AF65-F5344CB8AC3E}">
        <p14:creationId xmlns:p14="http://schemas.microsoft.com/office/powerpoint/2010/main" val="606083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3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360</TotalTime>
  <Words>790</Words>
  <Application>Microsoft Office PowerPoint</Application>
  <PresentationFormat>Widescreen</PresentationFormat>
  <Paragraphs>69</Paragraphs>
  <Slides>11</Slides>
  <Notes>2</Notes>
  <HiddenSlides>0</HiddenSlides>
  <MMClips>2</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11</vt:i4>
      </vt:variant>
    </vt:vector>
  </HeadingPairs>
  <TitlesOfParts>
    <vt:vector size="25" baseType="lpstr">
      <vt:lpstr>Arial</vt:lpstr>
      <vt:lpstr>Arial Black</vt:lpstr>
      <vt:lpstr>Calibri</vt:lpstr>
      <vt:lpstr>Century Gothic</vt:lpstr>
      <vt:lpstr>Sitka Banner Semibold</vt:lpstr>
      <vt:lpstr>Sitka Display</vt:lpstr>
      <vt:lpstr>Sitka Display Semibold</vt:lpstr>
      <vt:lpstr>Sitka Heading</vt:lpstr>
      <vt:lpstr>Sitka Heading Semibold</vt:lpstr>
      <vt:lpstr>Söhne</vt:lpstr>
      <vt:lpstr>Times New Roman</vt:lpstr>
      <vt:lpstr>Wingdings</vt:lpstr>
      <vt:lpstr>Wingdings 3</vt:lpstr>
      <vt:lpstr>Wisp</vt:lpstr>
      <vt:lpstr>PowerPoint Presentation</vt:lpstr>
      <vt:lpstr>CONTENTS</vt:lpstr>
      <vt:lpstr>INTRODUCTION</vt:lpstr>
      <vt:lpstr>WHAT IS YOLO? YOLO, short for "You Only Look Once," is a state-of-the-art object detection algorithm. Unlike traditional object detection methods that require multiple passes through an image or video frame, YOLO processes the entire image once, directly predicting bounding boxes and class probabilities. This approach enables real-time or near real-time object detection, making it ideal for applications such as autonomous driving, surveillance, and robotics. YOLO's unified framework combines object localization and classification in a single step, resulting in faster inference and high accuracy, even in complex scenes.  WHAT IS DARKNET? Darknet is a neural network framework primarily used for training and deploying deep neural networks, particularly for tasks like object detection. It is known for its support of the YOLO (You Only Look Once) algorithm, which enables real-time object detection by processing images in a single pass through the network. Darknet's modular design allows for easy customization and experimentation with different network architectures and training strategies.</vt:lpstr>
      <vt:lpstr>Motivation for Using YOLO and Darknet in Object Detection:  Real-Time Performance: YOLO's ability to provide real-time or near real-time object detection is crucial for applications such as autonomous driving, surveillance systems, and robotics, where rapid decision-making is essential.  High Accuracy: Despite its speed, YOLO achieves competitive accuracy levels, ensuring reliable object detection even in complex scenes, making it suitable for precision-dependent applications.  Efficiency: YOLO's single-pass inference architecture and Darknet's optimized framework enable efficient processing of large datasets, reducing computational overhead and speeding up deployment.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Ujwal M</dc:creator>
  <cp:lastModifiedBy>Shreya C</cp:lastModifiedBy>
  <cp:revision>33</cp:revision>
  <dcterms:created xsi:type="dcterms:W3CDTF">2020-11-02T14:13:19Z</dcterms:created>
  <dcterms:modified xsi:type="dcterms:W3CDTF">2024-04-06T13:58:10Z</dcterms:modified>
</cp:coreProperties>
</file>